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33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258" r:id="rId4"/>
    <p:sldId id="287" r:id="rId5"/>
    <p:sldId id="257" r:id="rId6"/>
    <p:sldId id="260" r:id="rId7"/>
    <p:sldId id="261" r:id="rId8"/>
    <p:sldId id="263" r:id="rId9"/>
    <p:sldId id="266" r:id="rId10"/>
    <p:sldId id="267" r:id="rId11"/>
    <p:sldId id="268" r:id="rId12"/>
    <p:sldId id="269" r:id="rId13"/>
    <p:sldId id="272" r:id="rId14"/>
    <p:sldId id="271" r:id="rId15"/>
    <p:sldId id="270" r:id="rId16"/>
    <p:sldId id="273" r:id="rId17"/>
    <p:sldId id="274" r:id="rId18"/>
    <p:sldId id="275" r:id="rId19"/>
    <p:sldId id="276" r:id="rId20"/>
    <p:sldId id="280" r:id="rId21"/>
    <p:sldId id="277" r:id="rId22"/>
    <p:sldId id="281" r:id="rId23"/>
    <p:sldId id="278" r:id="rId24"/>
    <p:sldId id="282" r:id="rId25"/>
    <p:sldId id="279" r:id="rId26"/>
    <p:sldId id="288" r:id="rId27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nka" initials="A" lastIdx="1" clrIdx="0">
    <p:extLst>
      <p:ext uri="{19B8F6BF-5375-455C-9EA6-DF929625EA0E}">
        <p15:presenceInfo xmlns:p15="http://schemas.microsoft.com/office/powerpoint/2012/main" userId="Alen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8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35" autoAdjust="0"/>
    <p:restoredTop sz="94660"/>
  </p:normalViewPr>
  <p:slideViewPr>
    <p:cSldViewPr snapToGrid="0">
      <p:cViewPr varScale="1">
        <p:scale>
          <a:sx n="88" d="100"/>
          <a:sy n="8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C876F-E764-4120-8ED2-B7ACE1397894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9D7D3-B2BB-4C1C-9BA2-E11AE889F0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830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3D9FE-2FA2-4561-BCF3-45E07D1CD895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78F9D-113A-4E4E-824C-0DE4EA4112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984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5822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726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8515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7965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01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3987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6443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717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712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835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225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085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630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168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871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38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A5431-1BC1-4BC2-B673-FDA9FD998410}" type="datetimeFigureOut">
              <a:rPr lang="sl-SI" smtClean="0"/>
              <a:t>15. 12. 2022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15EEC8-ABB6-4772-B35E-1A4FB9A1A8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298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  <p:sldLayoutId id="2147484047" r:id="rId14"/>
    <p:sldLayoutId id="2147484048" r:id="rId15"/>
    <p:sldLayoutId id="21474840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4400" b="1" dirty="0" smtClean="0"/>
              <a:t>PROTOKOL OB ZAZNAVI IN OBRAVNAVI MEDVRSTNIŠKEGA NASILJA NA GIMNAZIJI MOSTE</a:t>
            </a:r>
            <a:endParaRPr lang="sl-SI" sz="4400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l-SI" dirty="0" smtClean="0"/>
          </a:p>
          <a:p>
            <a:r>
              <a:rPr lang="sl-SI" b="1" dirty="0" smtClean="0"/>
              <a:t>ŠOLSKO LETO 2022/2023</a:t>
            </a:r>
          </a:p>
          <a:p>
            <a:r>
              <a:rPr lang="sl-SI" dirty="0" smtClean="0"/>
              <a:t>Pripravila šolska svetovalna služba (13. 12. 2022)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9829" y="142150"/>
            <a:ext cx="1402202" cy="107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1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900" b="1" dirty="0">
                <a:solidFill>
                  <a:srgbClr val="31B4E6">
                    <a:lumMod val="75000"/>
                  </a:srgbClr>
                </a:solidFill>
              </a:rPr>
              <a:t>TAKOJŠNJA INTERVENCIJA – </a:t>
            </a:r>
            <a:r>
              <a:rPr lang="sl-SI" sz="2900" b="1" dirty="0" smtClean="0">
                <a:solidFill>
                  <a:srgbClr val="31B4E6">
                    <a:lumMod val="75000"/>
                  </a:srgbClr>
                </a:solidFill>
              </a:rPr>
              <a:t>VODSTVO VIZ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046514" y="2377441"/>
            <a:ext cx="9048795" cy="2490652"/>
          </a:xfrm>
        </p:spPr>
        <p:txBody>
          <a:bodyPr/>
          <a:lstStyle/>
          <a:p>
            <a:pPr marL="214630" marR="219075" algn="just">
              <a:lnSpc>
                <a:spcPct val="115000"/>
              </a:lnSpc>
              <a:spcAft>
                <a:spcPts val="0"/>
              </a:spcAft>
            </a:pP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2000" b="1" spc="-3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odsotnosti</a:t>
            </a:r>
            <a:r>
              <a:rPr lang="sl-SI" sz="2000" b="1" spc="-5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šolske</a:t>
            </a:r>
            <a:r>
              <a:rPr lang="sl-SI" sz="2000" b="1" spc="-3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svetovalne</a:t>
            </a:r>
            <a:r>
              <a:rPr lang="sl-SI" sz="2000" b="1" spc="-3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službe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sl-SI" sz="2000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sl-SI" sz="2000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z="2000" b="1" spc="-3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šolska</a:t>
            </a:r>
            <a:r>
              <a:rPr lang="sl-SI" sz="2000" b="1" spc="-5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svetovalna</a:t>
            </a:r>
            <a:r>
              <a:rPr lang="sl-SI" sz="2000" b="1" spc="-3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služba</a:t>
            </a:r>
            <a:r>
              <a:rPr lang="sl-SI" sz="2000" b="1" spc="-3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oceni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sl-SI" sz="2000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sl-SI" sz="2000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2000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sl-SI" sz="2000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potrebno, ločene pogovore iz prejšnjega odstavka opravi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ravnatelj ali pomočnik ravnatelja.</a:t>
            </a:r>
            <a:endParaRPr lang="sl-SI" sz="2000" b="1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8299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sl-SI" sz="2800" b="1" dirty="0" smtClean="0"/>
              <a:t>PROCESNA INTERVENCIJA </a:t>
            </a:r>
            <a:r>
              <a:rPr lang="sl-SI" sz="2400" b="1" dirty="0" smtClean="0"/>
              <a:t>– kasnejše ukrepanje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>
              <a:latin typeface="Calibri" panose="020F0502020204030204" pitchFamily="34" charset="0"/>
            </a:endParaRPr>
          </a:p>
          <a:p>
            <a:pPr marL="214630" marR="219710" algn="just">
              <a:lnSpc>
                <a:spcPct val="115000"/>
              </a:lnSpc>
              <a:spcBef>
                <a:spcPts val="995"/>
              </a:spcBef>
              <a:spcAft>
                <a:spcPts val="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dolgo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trajalo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posamezniki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razredom,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intenzivno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bo,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vse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 vključen, je odvisno od posameznega primera in strokovne presoje tima v VIZ.</a:t>
            </a: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886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PROCESNA INTERVENCIJA- ŠOLSKI TIM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06583" y="2133599"/>
            <a:ext cx="9998029" cy="4554583"/>
          </a:xfrm>
        </p:spPr>
        <p:txBody>
          <a:bodyPr>
            <a:normAutofit/>
          </a:bodyPr>
          <a:lstStyle/>
          <a:p>
            <a:pPr marL="214630" marR="221615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Šolska svetovalna služba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podlagi pridobljenih informacij prične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svetovalnim delom z otrokom žrtvijo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povzročiteljem nasilja.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pogovor povabi tudi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starše.</a:t>
            </a:r>
            <a:endParaRPr lang="sl-SI" sz="2400" b="1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5"/>
              </a:spcBef>
              <a:spcAft>
                <a:spcPts val="0"/>
              </a:spcAft>
            </a:pP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630" marR="216535" algn="just">
              <a:lnSpc>
                <a:spcPct val="115000"/>
              </a:lnSpc>
              <a:spcAft>
                <a:spcPts val="0"/>
              </a:spcAft>
            </a:pP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Šolska svetovalna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služba ali ravnatelj/pomočnik ravnatelja </a:t>
            </a:r>
            <a:r>
              <a:rPr lang="sl-SI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odvisno od dogovora v VIZ)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najpozneje v treh delovnih dneh po zaznavi nasilja skliče tim.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 vodi svetovalni delavec, ki dejavnosti tima tudi ustrezno dokumentira.</a:t>
            </a:r>
          </a:p>
          <a:p>
            <a:pPr marL="3529330" marR="216535" lvl="8" indent="0" algn="just">
              <a:lnSpc>
                <a:spcPct val="115000"/>
              </a:lnSpc>
              <a:buNone/>
            </a:pPr>
            <a:r>
              <a:rPr lang="sl-SI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 </a:t>
            </a:r>
            <a:r>
              <a:rPr lang="sl-SI" sz="18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ČLANI TIMA</a:t>
            </a:r>
          </a:p>
          <a:p>
            <a:pPr marL="3415030" marR="216535" lvl="7" algn="just">
              <a:lnSpc>
                <a:spcPct val="115000"/>
              </a:lnSpc>
            </a:pPr>
            <a:r>
              <a:rPr lang="sl-S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svetovalni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delavec, </a:t>
            </a:r>
            <a:endParaRPr lang="sl-SI" sz="16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15030" marR="216535" lvl="7" algn="just">
              <a:lnSpc>
                <a:spcPct val="115000"/>
              </a:lnSpc>
            </a:pPr>
            <a:r>
              <a:rPr lang="sl-S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razrednik otroka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žrtve ter povzročitelja nasilja, </a:t>
            </a:r>
            <a:endParaRPr lang="sl-SI" sz="16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15030" marR="216535" lvl="7" algn="just">
              <a:lnSpc>
                <a:spcPct val="115000"/>
              </a:lnSpc>
            </a:pPr>
            <a:r>
              <a:rPr lang="sl-S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ravnatelj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</a:t>
            </a:r>
            <a:endParaRPr lang="sl-SI" sz="16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15030" marR="216535" lvl="7" algn="just">
              <a:lnSpc>
                <a:spcPct val="115000"/>
              </a:lnSpc>
            </a:pPr>
            <a:r>
              <a:rPr lang="sl-S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potrebi drugi strokovni delavci </a:t>
            </a:r>
            <a:r>
              <a:rPr lang="sl-S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VIZ. </a:t>
            </a:r>
            <a:endParaRPr lang="sl-SI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4484914" y="4911634"/>
            <a:ext cx="5259977" cy="1759132"/>
          </a:xfrm>
          <a:prstGeom prst="rect">
            <a:avLst/>
          </a:prstGeom>
          <a:noFill/>
          <a:ln>
            <a:solidFill>
              <a:srgbClr val="FC8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689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PROCESNA INTERVENCIJA - TIM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4630" marR="215900" algn="just">
              <a:lnSpc>
                <a:spcPct val="115000"/>
              </a:lnSpc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timu se opredelijo vloge posameznih strokovnih delavcev in morebitno sodelovanje z zunanjimi inštitucijami (policija, CSD, Svetovalni center, nevladne organizacije). Tim presodi, ali so, glede na zaznano nasilje, potrebne tudi določene preventivne aktivnosti za razred, razrede ali celoten VIZ.</a:t>
            </a: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3455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>
                <a:solidFill>
                  <a:srgbClr val="00B0F0"/>
                </a:solidFill>
              </a:rPr>
              <a:t>PROCESNA INTERVENCIJA </a:t>
            </a:r>
            <a:r>
              <a:rPr lang="sl-SI" sz="2400" b="1" dirty="0" smtClean="0">
                <a:solidFill>
                  <a:srgbClr val="00B0F0"/>
                </a:solidFill>
              </a:rPr>
              <a:t>– TIM</a:t>
            </a:r>
            <a:r>
              <a:rPr lang="sl-SI" dirty="0" smtClean="0">
                <a:solidFill>
                  <a:prstClr val="black"/>
                </a:solidFill>
              </a:rPr>
              <a:t/>
            </a:r>
            <a:br>
              <a:rPr lang="sl-SI" dirty="0" smtClean="0">
                <a:solidFill>
                  <a:prstClr val="black"/>
                </a:solidFill>
              </a:rPr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NALOGE TIMA:</a:t>
            </a:r>
          </a:p>
          <a:p>
            <a:endParaRPr lang="sl-SI" dirty="0"/>
          </a:p>
          <a:p>
            <a:pPr marL="742950" lvl="1" indent="-28575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1357630" algn="l"/>
                <a:tab pos="13582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izdela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pomoči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žrtev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nasilja,</a:t>
            </a:r>
            <a:endParaRPr lang="sl-SI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1357630" algn="l"/>
                <a:tab pos="13582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skladu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predpisi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načrtuje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vzgojno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ukrepanje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povzročitelja,</a:t>
            </a:r>
            <a:endParaRPr lang="sl-SI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1357630" algn="l"/>
                <a:tab pos="13582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načrtuje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starši,</a:t>
            </a:r>
            <a:endParaRPr lang="sl-SI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575945" lvl="1" indent="-285750">
              <a:lnSpc>
                <a:spcPct val="116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1357630" algn="l"/>
                <a:tab pos="13582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načrtuje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oddelkom,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katerega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vključena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žrtev,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povzročitelj nasilja, in opazovalci,</a:t>
            </a:r>
            <a:endParaRPr lang="sl-SI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1435"/>
              </a:lnSpc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1357630" algn="l"/>
                <a:tab pos="13582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zunanjimi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institucijami,</a:t>
            </a:r>
            <a:endParaRPr lang="sl-SI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Bef>
                <a:spcPts val="50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1357630" algn="l"/>
                <a:tab pos="13582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določi</a:t>
            </a:r>
            <a:r>
              <a:rPr lang="sl-SI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izvajalce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nalog,</a:t>
            </a:r>
            <a:endParaRPr lang="sl-SI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1357630" algn="l"/>
                <a:tab pos="13582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primerom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seznani</a:t>
            </a:r>
            <a:r>
              <a:rPr lang="sl-SI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druge</a:t>
            </a:r>
            <a:r>
              <a:rPr lang="sl-SI" spc="-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strokovne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delavce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VIZ.</a:t>
            </a:r>
            <a:endParaRPr lang="sl-SI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751909" y="2812869"/>
            <a:ext cx="9004662" cy="261257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83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PROCESNA INTERVENCIJA - TIM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602377" y="1905000"/>
            <a:ext cx="10206446" cy="4530634"/>
          </a:xfrm>
        </p:spPr>
        <p:txBody>
          <a:bodyPr>
            <a:normAutofit/>
          </a:bodyPr>
          <a:lstStyle/>
          <a:p>
            <a:pPr marL="214630" marR="217805" algn="just">
              <a:lnSpc>
                <a:spcPct val="115000"/>
              </a:lnSpc>
              <a:spcBef>
                <a:spcPts val="970"/>
              </a:spcBef>
              <a:spcAft>
                <a:spcPts val="0"/>
              </a:spcAft>
            </a:pPr>
            <a:r>
              <a:rPr lang="sl-SI" b="1" dirty="0" smtClean="0">
                <a:solidFill>
                  <a:srgbClr val="00B0F0"/>
                </a:solidFill>
              </a:rPr>
              <a:t>ZAPISNIK, PODPISNIKI IN HRAMBA</a:t>
            </a:r>
            <a:endParaRPr lang="sl-SI" sz="1400" dirty="0" smtClean="0"/>
          </a:p>
          <a:p>
            <a:pPr marL="0" marR="217805" indent="0" algn="just">
              <a:lnSpc>
                <a:spcPct val="115000"/>
              </a:lnSpc>
              <a:spcBef>
                <a:spcPts val="970"/>
              </a:spcBef>
              <a:spcAft>
                <a:spcPts val="0"/>
              </a:spcAft>
              <a:buNone/>
            </a:pPr>
            <a:r>
              <a:rPr lang="sl-SI" sz="1600" b="1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Sklicatelj tima</a:t>
            </a:r>
            <a:r>
              <a:rPr lang="sl-SI" sz="1600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ki je tudi vodja </a:t>
            </a:r>
            <a:r>
              <a:rPr lang="sl-SI" sz="1600" b="1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tima poskrbi, </a:t>
            </a:r>
            <a:r>
              <a:rPr lang="sl-SI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sklepi zapisani v obliki </a:t>
            </a:r>
            <a:r>
              <a:rPr lang="sl-SI" sz="16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zapisnika ali uradnega zaznamka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Dokumentacija</a:t>
            </a:r>
            <a:r>
              <a:rPr lang="sl-SI" sz="16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600" b="1" spc="-2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zaupna.</a:t>
            </a:r>
            <a:r>
              <a:rPr lang="sl-SI" sz="1600" b="1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l-SI" sz="1600" b="1" spc="-15" dirty="0" smtClean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217805" indent="0" algn="just">
              <a:lnSpc>
                <a:spcPct val="115000"/>
              </a:lnSpc>
              <a:spcBef>
                <a:spcPts val="97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Zapisnik</a:t>
            </a:r>
            <a:r>
              <a:rPr lang="sl-SI" sz="1600" spc="-3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timskih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sestankov</a:t>
            </a:r>
            <a:r>
              <a:rPr lang="sl-SI" sz="16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podpišejo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vsi</a:t>
            </a:r>
            <a:r>
              <a:rPr lang="sl-SI" sz="1600" b="1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prisotni,</a:t>
            </a:r>
            <a:r>
              <a:rPr lang="sl-SI" sz="1600" b="1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</a:t>
            </a:r>
            <a:r>
              <a:rPr lang="sl-SI" sz="16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dogodka</a:t>
            </a:r>
            <a:r>
              <a:rPr lang="sl-SI" sz="16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tisti,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600" b="1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dogodek</a:t>
            </a:r>
            <a:r>
              <a:rPr lang="sl-SI" sz="1600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zaznal</a:t>
            </a:r>
            <a:r>
              <a:rPr lang="sl-SI" sz="1600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sz="16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zapisal.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smiselno</a:t>
            </a:r>
            <a:r>
              <a:rPr lang="sl-SI" sz="16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uporablja obrazec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</a:t>
            </a:r>
            <a:r>
              <a:rPr lang="sl-SI" sz="1600" i="1" spc="-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 nad otrokom</a:t>
            </a:r>
            <a:r>
              <a:rPr lang="sl-SI" sz="1600" i="1" spc="-1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1600" i="1" spc="-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družini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prav</a:t>
            </a:r>
            <a:r>
              <a:rPr lang="sl-SI" sz="1600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tako</a:t>
            </a:r>
            <a:r>
              <a:rPr lang="sl-SI" sz="16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podpiše</a:t>
            </a:r>
            <a:r>
              <a:rPr lang="sl-SI" sz="16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tisti,</a:t>
            </a:r>
            <a:r>
              <a:rPr lang="sl-SI" sz="1600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600" b="1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naredil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sz="1600" b="1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svetovalni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delavec,</a:t>
            </a:r>
            <a:r>
              <a:rPr lang="sl-SI" sz="1600" b="1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</a:t>
            </a:r>
            <a:r>
              <a:rPr lang="sl-SI" sz="16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zapis prejel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sl-SI" sz="16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217805" indent="0" algn="just">
              <a:lnSpc>
                <a:spcPct val="115000"/>
              </a:lnSpc>
              <a:spcBef>
                <a:spcPts val="970"/>
              </a:spcBef>
              <a:spcAft>
                <a:spcPts val="0"/>
              </a:spcAft>
              <a:buNone/>
            </a:pPr>
            <a:endParaRPr lang="sl-SI" sz="16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217805" indent="0" algn="just">
              <a:lnSpc>
                <a:spcPct val="115000"/>
              </a:lnSpc>
              <a:spcBef>
                <a:spcPts val="97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uporabi drugih obrazcev, ki jih VIZ sestavi sam, prejem prav tako podpiše svetovalni</a:t>
            </a:r>
            <a:r>
              <a:rPr lang="sl-SI" sz="1600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delavec,</a:t>
            </a:r>
            <a:r>
              <a:rPr lang="sl-SI" sz="16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</a:t>
            </a:r>
            <a:r>
              <a:rPr lang="sl-SI" sz="1600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</a:t>
            </a:r>
            <a:r>
              <a:rPr lang="sl-SI" sz="16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tudi</a:t>
            </a:r>
            <a:r>
              <a:rPr lang="sl-SI" sz="16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shrani</a:t>
            </a:r>
            <a:r>
              <a:rPr lang="sl-SI" sz="16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16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varovano</a:t>
            </a:r>
            <a:r>
              <a:rPr lang="sl-SI" sz="1600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omaro,</a:t>
            </a:r>
            <a:r>
              <a:rPr lang="sl-SI" sz="1600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podobno</a:t>
            </a:r>
            <a:r>
              <a:rPr lang="sl-SI" sz="16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kot</a:t>
            </a:r>
            <a:r>
              <a:rPr lang="sl-SI" sz="1600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drugo</a:t>
            </a:r>
            <a:r>
              <a:rPr lang="sl-SI" sz="16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dokumentacijo, ki jo vodi svetovalna služba. Dokument je dostopen vsem, ki so člani tima (tudi drugim inštitucijam, če se vključijo v tim), na vpogled pa je dostopen tudi staršem</a:t>
            </a:r>
            <a:r>
              <a:rPr lang="sl-SI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217805" indent="0" algn="just">
              <a:lnSpc>
                <a:spcPct val="115000"/>
              </a:lnSpc>
              <a:spcBef>
                <a:spcPts val="970"/>
              </a:spcBef>
              <a:spcAft>
                <a:spcPts val="0"/>
              </a:spcAft>
              <a:buNone/>
            </a:pP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00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SPECIFIČNE NALOGE OZIROMA VLOGE PRI UKREPANJU IN PREPREČEVANJU NASILJA V VIZ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66825" y="3044825"/>
            <a:ext cx="10515600" cy="4351338"/>
          </a:xfrm>
        </p:spPr>
        <p:txBody>
          <a:bodyPr/>
          <a:lstStyle/>
          <a:p>
            <a:pPr lvl="1"/>
            <a:r>
              <a:rPr lang="sl-SI" dirty="0" smtClean="0">
                <a:latin typeface="Calibri" panose="020F0502020204030204" pitchFamily="34" charset="0"/>
              </a:rPr>
              <a:t>VLOGA RAVNATELJA</a:t>
            </a:r>
          </a:p>
          <a:p>
            <a:pPr lvl="1"/>
            <a:endParaRPr lang="sl-SI" dirty="0">
              <a:latin typeface="Calibri" panose="020F0502020204030204" pitchFamily="34" charset="0"/>
            </a:endParaRPr>
          </a:p>
          <a:p>
            <a:pPr lvl="1"/>
            <a:r>
              <a:rPr lang="sl-SI" dirty="0" smtClean="0">
                <a:latin typeface="Calibri" panose="020F0502020204030204" pitchFamily="34" charset="0"/>
              </a:rPr>
              <a:t>VLOGA UČTELJA</a:t>
            </a:r>
          </a:p>
          <a:p>
            <a:pPr lvl="1"/>
            <a:endParaRPr lang="sl-SI" dirty="0">
              <a:latin typeface="Calibri" panose="020F0502020204030204" pitchFamily="34" charset="0"/>
            </a:endParaRPr>
          </a:p>
          <a:p>
            <a:pPr lvl="1"/>
            <a:r>
              <a:rPr lang="sl-SI" dirty="0" smtClean="0">
                <a:latin typeface="Calibri" panose="020F0502020204030204" pitchFamily="34" charset="0"/>
              </a:rPr>
              <a:t>VLOGA SVETOVALNE SLUŽBE</a:t>
            </a:r>
            <a:endParaRPr lang="sl-SI" dirty="0" smtClean="0"/>
          </a:p>
          <a:p>
            <a:pPr lvl="1"/>
            <a:endParaRPr lang="sl-SI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06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/>
              <a:t>SPECIFIČNE NALOGE OZIROMA VLOGE PRI UKREPANJU IN PREPREČEVANJU NASILJA V </a:t>
            </a:r>
            <a:r>
              <a:rPr lang="sl-SI" sz="2400" b="1" dirty="0" smtClean="0"/>
              <a:t>VIZ – VLOGA RAVNATELJA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vedno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seznani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dogodkom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seznanjen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vsemi</a:t>
            </a:r>
            <a:r>
              <a:rPr lang="sl-SI" spc="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nadaljnjimi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postopki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znotraj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VIZ,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3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potrebi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(pogosto)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opravi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razgovor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žrtvijo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povzročiteljem,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567055" lvl="0" indent="-342900">
              <a:lnSpc>
                <a:spcPct val="113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formalno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obvešča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ustrezne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institucije,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zunanjimi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inštitucijami,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potrebno (policija, CSD), prav tako z javnostjo in mediji,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367665" lvl="0" indent="-342900">
              <a:lnSpc>
                <a:spcPct val="113000"/>
              </a:lnSpc>
              <a:spcBef>
                <a:spcPts val="2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skrbi,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strokovnim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delavcem,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izkažejo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potrebo,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omogoči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strokovno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podporo ter jim zagotovi varnost,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3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pogovori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starši,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skrbi,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VIZ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varovalni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dejavnik,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načrtovanju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preventive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(imenuje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skupino).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592925" y="2090057"/>
            <a:ext cx="8911687" cy="3840480"/>
          </a:xfrm>
          <a:prstGeom prst="rect">
            <a:avLst/>
          </a:prstGeom>
          <a:noFill/>
          <a:ln>
            <a:solidFill>
              <a:srgbClr val="FC8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39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509490"/>
          </a:xfrm>
        </p:spPr>
        <p:txBody>
          <a:bodyPr>
            <a:normAutofit/>
          </a:bodyPr>
          <a:lstStyle/>
          <a:p>
            <a:r>
              <a:rPr lang="sl-SI" sz="2400" b="1" dirty="0"/>
              <a:t>SPECIFIČNE NALOGE OZIROMA VLOGE PRI UKREPANJU IN PREPREČEVANJU NASILJA V </a:t>
            </a:r>
            <a:r>
              <a:rPr lang="sl-SI" sz="2400" b="1" dirty="0" smtClean="0"/>
              <a:t>VIZ – VLOGA UČITELJA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skrbi,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VIZ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varovalni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dejavnik,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zaupa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oz.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izbere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zaupno osebo,</a:t>
            </a:r>
            <a:r>
              <a:rPr lang="sl-SI" b="1" spc="-3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ohrani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»status«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zaupne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osebe,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704215" lvl="0" indent="-342900">
              <a:lnSpc>
                <a:spcPct val="115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načrtuje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oddelčnim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učiteljskim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zborom,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otroku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nudi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ustrezne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podporne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mehanizme,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40"/>
              </a:lnSpc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otroku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zaradi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stisk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učni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uspeh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slabši,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zagotovi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ustrezno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učno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pomoč,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2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načrtuje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oddelčno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skupnostjo.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592925" y="2133600"/>
            <a:ext cx="8911687" cy="2299063"/>
          </a:xfrm>
          <a:prstGeom prst="rect">
            <a:avLst/>
          </a:prstGeom>
          <a:noFill/>
          <a:ln>
            <a:solidFill>
              <a:srgbClr val="FC8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681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>
                <a:solidFill>
                  <a:srgbClr val="31B4E6">
                    <a:lumMod val="75000"/>
                  </a:srgbClr>
                </a:solidFill>
              </a:rPr>
              <a:t>SPECIFIČNE NALOGE OZIROMA VLOGE PRI UKREPANJU IN PREPREČEVANJU NASILJA V </a:t>
            </a:r>
            <a:r>
              <a:rPr lang="sl-SI" sz="2400" b="1" dirty="0" smtClean="0">
                <a:solidFill>
                  <a:srgbClr val="31B4E6">
                    <a:lumMod val="75000"/>
                  </a:srgbClr>
                </a:solidFill>
              </a:rPr>
              <a:t>VIZ – VLOGA SVETOVALNE SLUŽBE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vodi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</a:t>
            </a:r>
            <a:r>
              <a:rPr lang="sl-SI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VIZ,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žrtvijo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povzročiteljem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svetovalne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razgovore,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3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skrbi,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VIZ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varovalni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dejavnik,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ravnateljem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obvešča,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načrtovanju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nadaljnjih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postopkov),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učitelji/tehničnimi</a:t>
            </a:r>
            <a:r>
              <a:rPr lang="sl-SI" spc="-3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delavci,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starši,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načrtuje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(tudi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educira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učitelje)</a:t>
            </a:r>
            <a:r>
              <a:rPr lang="sl-SI" spc="-2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preventivo,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1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skupino/oddelčno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skupnostjo,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sodeluje</a:t>
            </a:r>
            <a:r>
              <a:rPr lang="sl-SI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zunanjimi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inštitucijami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dogovoru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ravnateljem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592925" y="2107474"/>
            <a:ext cx="8911687" cy="3352800"/>
          </a:xfrm>
          <a:prstGeom prst="rect">
            <a:avLst/>
          </a:prstGeom>
          <a:noFill/>
          <a:ln>
            <a:solidFill>
              <a:srgbClr val="FC8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30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DEFINICIJA MEDVRSTNIŠKEGA NASILJA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944777" y="1776549"/>
            <a:ext cx="10134011" cy="4815840"/>
          </a:xfrm>
        </p:spPr>
        <p:txBody>
          <a:bodyPr>
            <a:normAutofit/>
          </a:bodyPr>
          <a:lstStyle/>
          <a:p>
            <a:pPr marL="214630" marR="217805" algn="just">
              <a:lnSpc>
                <a:spcPct val="115000"/>
              </a:lnSpc>
              <a:spcBef>
                <a:spcPts val="260"/>
              </a:spcBef>
              <a:spcAft>
                <a:spcPts val="0"/>
              </a:spcAft>
            </a:pP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Medvrstniško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 nasilje (</a:t>
            </a: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bullying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) je praviloma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namerna, ponavljajoča se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 uporaba fizičnega, psihičnega, spolnega, materialnega ali spletnega nasilja nad drugim vrstnikom.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 Kadar gre za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enkraten</a:t>
            </a:r>
            <a:r>
              <a:rPr lang="sl-SI" b="1" spc="-6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dogodek</a:t>
            </a:r>
            <a:r>
              <a:rPr lang="sl-SI" b="1" spc="-65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nasilnega</a:t>
            </a:r>
            <a:r>
              <a:rPr lang="sl-SI" spc="-55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vedenja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sl-SI" spc="-5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je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prisotna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izrazita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razlika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v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fizični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ali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psihični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moči</a:t>
            </a:r>
            <a:r>
              <a:rPr lang="sl-SI" spc="-6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med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povzročiteljem in žrtvijo, prav tako govorimo o </a:t>
            </a: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medvrstniškem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 nasilju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0" marR="217805" indent="0" algn="just">
              <a:lnSpc>
                <a:spcPct val="115000"/>
              </a:lnSpc>
              <a:spcBef>
                <a:spcPts val="260"/>
              </a:spcBef>
              <a:spcAft>
                <a:spcPts val="0"/>
              </a:spcAft>
              <a:buNone/>
            </a:pPr>
            <a:endParaRPr lang="sl-SI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14630" algn="just">
              <a:lnSpc>
                <a:spcPts val="1460"/>
              </a:lnSpc>
              <a:spcAft>
                <a:spcPts val="0"/>
              </a:spcAft>
            </a:pP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Sullivan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(2011)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opredeljuje,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da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gre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pri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medvrstniškem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nasilju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za: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sl-SI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1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671830" algn="l"/>
                <a:tab pos="672465" algn="l"/>
              </a:tabLst>
            </a:pP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zavestno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ponavljajoče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 vedenje,</a:t>
            </a:r>
            <a:endParaRPr lang="sl-SI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3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671830" algn="l"/>
                <a:tab pos="672465" algn="l"/>
              </a:tabLst>
            </a:pP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agresivno</a:t>
            </a:r>
            <a:r>
              <a:rPr lang="sl-SI" b="1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vedenje,</a:t>
            </a:r>
            <a:endParaRPr lang="sl-SI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671830" algn="l"/>
                <a:tab pos="672465" algn="l"/>
              </a:tabLst>
            </a:pP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manipulativno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vedenje,</a:t>
            </a:r>
            <a:endParaRPr lang="sl-SI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1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671830" algn="l"/>
                <a:tab pos="672465" algn="l"/>
              </a:tabLst>
            </a:pP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izključevalno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 vedenje,</a:t>
            </a:r>
            <a:endParaRPr lang="sl-SI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483235" lvl="0" indent="-342900">
              <a:lnSpc>
                <a:spcPct val="115000"/>
              </a:lnSpc>
              <a:spcBef>
                <a:spcPts val="24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671830" algn="l"/>
                <a:tab pos="672465" algn="l"/>
              </a:tabLst>
            </a:pP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nasilje</a:t>
            </a:r>
            <a:r>
              <a:rPr lang="sl-SI" b="1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ene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ali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več</a:t>
            </a:r>
            <a:r>
              <a:rPr lang="sl-SI" b="1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oseb</a:t>
            </a:r>
            <a:r>
              <a:rPr lang="sl-SI" b="1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proti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eni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ali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več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osebam,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ki</a:t>
            </a:r>
            <a:r>
              <a:rPr lang="sl-SI" b="1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so</a:t>
            </a:r>
            <a:r>
              <a:rPr lang="sl-SI" b="1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šibkejše</a:t>
            </a:r>
            <a:r>
              <a:rPr lang="sl-SI" b="1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(fizično,</a:t>
            </a:r>
            <a:r>
              <a:rPr lang="sl-SI" b="1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psihično</a:t>
            </a:r>
            <a:r>
              <a:rPr lang="sl-SI" b="1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ali socialno) od povzročitelja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0594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SODELOVANJE</a:t>
            </a:r>
            <a:r>
              <a:rPr lang="sl-SI" sz="2400" b="1" kern="0" spc="-1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</a:t>
            </a:r>
            <a:r>
              <a:rPr lang="sl-SI" sz="2400" b="1" kern="0" spc="-2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DRUGIMI</a:t>
            </a:r>
            <a:r>
              <a:rPr lang="sl-SI" sz="2400" b="1" kern="0" spc="-5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spc="-1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 </a:t>
            </a:r>
            <a:r>
              <a:rPr lang="sl-SI" sz="2400" b="1" kern="0" spc="-10" dirty="0" smtClean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(CSD, POLICIJA) –PRIJAVA NA CSD</a:t>
            </a:r>
            <a:br>
              <a:rPr lang="sl-SI" sz="2400" b="1" kern="0" spc="-10" dirty="0" smtClean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66370" marR="215900" lvl="0" indent="31750" algn="just">
              <a:lnSpc>
                <a:spcPct val="115000"/>
              </a:lnSpc>
              <a:spcBef>
                <a:spcPts val="995"/>
              </a:spcBef>
              <a:buClr>
                <a:srgbClr val="353535"/>
              </a:buClr>
            </a:pPr>
            <a:r>
              <a:rPr lang="sl-SI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V fazi takojšnje intervencije lahko tim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oceni, da povzročitelj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</a:t>
            </a:r>
            <a:r>
              <a:rPr lang="sl-SI" sz="2000" spc="-5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žrtev</a:t>
            </a:r>
            <a:r>
              <a:rPr lang="sl-SI" sz="2000" spc="-5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potrebuje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pomoč</a:t>
            </a:r>
            <a:r>
              <a:rPr lang="sl-SI" sz="2000" spc="-5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lang="sl-SI" sz="2000" spc="-5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institucije;</a:t>
            </a:r>
            <a:r>
              <a:rPr lang="sl-SI" sz="2000" spc="-5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z="2000" spc="-5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z="2000" spc="-5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primer</a:t>
            </a:r>
            <a:r>
              <a:rPr lang="sl-SI" sz="2000" b="1" spc="-6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ogroženega</a:t>
            </a:r>
            <a:r>
              <a:rPr lang="sl-SI" sz="2000" b="1" spc="-5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otroka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ki se kaže</a:t>
            </a:r>
            <a:r>
              <a:rPr lang="sl-SI" sz="2000" spc="-2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npr.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zlorabi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alkohola</a:t>
            </a:r>
            <a:r>
              <a:rPr lang="sl-SI" sz="2000" spc="-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drog,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pogostem izostajanju iz šole,</a:t>
            </a:r>
            <a:r>
              <a:rPr lang="sl-SI" sz="2000" spc="-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neodzivnosti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staršev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 sodelovanje z VIZ,</a:t>
            </a:r>
            <a:r>
              <a:rPr lang="sl-SI" sz="2000" spc="-1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nasilju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2000" spc="-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družini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 teh primerih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izhaja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dolžnost</a:t>
            </a:r>
            <a:r>
              <a:rPr lang="sl-SI" sz="2000" spc="-1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prijave</a:t>
            </a:r>
            <a:r>
              <a:rPr lang="sl-SI" sz="2000" spc="-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91.</a:t>
            </a:r>
            <a:r>
              <a:rPr lang="sl-SI" sz="2000" spc="-1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člena</a:t>
            </a:r>
            <a:r>
              <a:rPr lang="sl-SI" sz="2000" spc="-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Zakona</a:t>
            </a:r>
            <a:r>
              <a:rPr lang="sl-SI" sz="2000" spc="-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socialnem varstvu (»Organi ter zavodi in druge organizacije, ki pri svojem delu ugotovijo ogroženost</a:t>
            </a:r>
            <a:r>
              <a:rPr lang="sl-SI" sz="2000" spc="-7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otroka,</a:t>
            </a:r>
            <a:r>
              <a:rPr lang="sl-SI" sz="2000" spc="-7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mladoletnika</a:t>
            </a:r>
            <a:r>
              <a:rPr lang="sl-SI" sz="2000" spc="-6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osebe,</a:t>
            </a:r>
            <a:r>
              <a:rPr lang="sl-SI" sz="2000" spc="-7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</a:t>
            </a:r>
            <a:r>
              <a:rPr lang="sl-SI" sz="2000" spc="-6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2000" spc="-7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odvzeta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poslovna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sposobnost,</a:t>
            </a:r>
            <a:r>
              <a:rPr lang="sl-SI" sz="2000" spc="-7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dolžni</a:t>
            </a:r>
            <a:r>
              <a:rPr lang="sl-SI" sz="2000" spc="-7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l-SI" sz="2000" spc="-65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obvestiti center za socialno delo </a:t>
            </a:r>
            <a:r>
              <a:rPr lang="sl-S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svojem območju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.«). </a:t>
            </a:r>
          </a:p>
          <a:p>
            <a:pPr marL="166370" marR="215900" lvl="0" indent="0" algn="just">
              <a:lnSpc>
                <a:spcPct val="115000"/>
              </a:lnSpc>
              <a:spcBef>
                <a:spcPts val="995"/>
              </a:spcBef>
              <a:buClr>
                <a:srgbClr val="353535"/>
              </a:buClr>
              <a:buNone/>
            </a:pPr>
            <a:endParaRPr lang="sl-SI" sz="20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6370" marR="215900" lvl="0" indent="31750" algn="just">
              <a:lnSpc>
                <a:spcPct val="115000"/>
              </a:lnSpc>
              <a:spcBef>
                <a:spcPts val="995"/>
              </a:spcBef>
              <a:buClr>
                <a:srgbClr val="353535"/>
              </a:buClr>
            </a:pP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Ravnatelj je v tem primeru dolžan obvestiti CSD o ogroženosti otroka.</a:t>
            </a:r>
            <a:endParaRPr lang="sl-SI" sz="20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69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53695">
              <a:spcBef>
                <a:spcPts val="5"/>
              </a:spcBef>
              <a:spcAft>
                <a:spcPts val="0"/>
              </a:spcAft>
            </a:pPr>
            <a:r>
              <a:rPr lang="sl-SI" sz="2700" b="1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SODELOVANJE</a:t>
            </a:r>
            <a:r>
              <a:rPr lang="sl-SI" sz="2700" b="1" kern="0" spc="-1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700" b="1" kern="0" dirty="0">
                <a:latin typeface="Calibri" panose="020F0502020204030204" pitchFamily="34" charset="0"/>
                <a:ea typeface="Calibri" panose="020F0502020204030204" pitchFamily="34" charset="0"/>
              </a:rPr>
              <a:t>Z</a:t>
            </a:r>
            <a:r>
              <a:rPr lang="sl-SI" sz="2700" b="1" kern="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700" b="1" kern="0" dirty="0">
                <a:latin typeface="Calibri" panose="020F0502020204030204" pitchFamily="34" charset="0"/>
                <a:ea typeface="Calibri" panose="020F0502020204030204" pitchFamily="34" charset="0"/>
              </a:rPr>
              <a:t>DRUGIMI</a:t>
            </a:r>
            <a:r>
              <a:rPr lang="sl-SI" sz="2700" b="1" kern="0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700" b="1" kern="0" spc="-10" dirty="0" smtClean="0">
                <a:latin typeface="Calibri" panose="020F0502020204030204" pitchFamily="34" charset="0"/>
                <a:ea typeface="Calibri" panose="020F0502020204030204" pitchFamily="34" charset="0"/>
              </a:rPr>
              <a:t>ORGANI (CSD, POLICIJA)- PRIJAVA NA CSD IN POLICIJO</a:t>
            </a:r>
            <a:r>
              <a:rPr lang="sl-SI" b="1" kern="0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sl-SI" b="1" kern="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84960" y="2133600"/>
            <a:ext cx="9919652" cy="5033554"/>
          </a:xfrm>
        </p:spPr>
        <p:txBody>
          <a:bodyPr>
            <a:noAutofit/>
          </a:bodyPr>
          <a:lstStyle/>
          <a:p>
            <a:pPr marL="0" lvl="0" indent="0">
              <a:buClr>
                <a:srgbClr val="353535"/>
              </a:buClr>
              <a:buNone/>
            </a:pPr>
            <a:r>
              <a:rPr lang="sl-SI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sl-SI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KATERIH PRIMERIH JE RAVNATELJ DOLŽAN POLEG STARŠEV OBVESTITI ŠE </a:t>
            </a:r>
            <a:r>
              <a:rPr lang="sl-SI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CSD IN POLICIJO</a:t>
            </a: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primeru ravnanj, ki ustrezajo opisom kaznivih dejanj, oziroma imajo znake prekrškov, ki se preganjajo po uradni 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dolžnosti:</a:t>
            </a:r>
          </a:p>
          <a:p>
            <a:pPr marL="0" indent="0"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	- povzročena telesna poškodba, spolno nasilje, tatvine, izsiljevanje ali poškodovanje stvari –materialno nasilje in v primeru, ko posameznik v šolo prinese predmete, ki so po svoji obliki nevarni ali prepovedani – noži, pirotehnika, pištole itd.)</a:t>
            </a:r>
          </a:p>
          <a:p>
            <a:pPr marL="0" indent="0">
              <a:buNone/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Pomembno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je, da je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policija obveščena nemudoma,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je neposredno po dogodku. To velja še posebej za hujše oblike nasilja, saj bo le tako lahko izvedla vse nujne ukrepe, ki ji jih nalaga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zakonodaja.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49555" marR="71755" indent="0" algn="just">
              <a:spcBef>
                <a:spcPts val="5"/>
              </a:spcBef>
              <a:buNone/>
            </a:pP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6370" marR="215900" indent="31750" algn="just">
              <a:lnSpc>
                <a:spcPct val="115000"/>
              </a:lnSpc>
              <a:spcBef>
                <a:spcPts val="995"/>
              </a:spcBef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Ob</a:t>
            </a:r>
            <a:r>
              <a:rPr lang="sl-SI" spc="-4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prijavi</a:t>
            </a:r>
            <a:r>
              <a:rPr lang="sl-SI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policiji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ravnatelj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posreduje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informacijo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nasilju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tudi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centru</a:t>
            </a:r>
            <a:r>
              <a:rPr lang="sl-SI" b="1" spc="-55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b="1" spc="-45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socialno</a:t>
            </a:r>
            <a:r>
              <a:rPr lang="sl-SI" b="1" spc="-55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 kazenski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zakonodaji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dolžan</a:t>
            </a:r>
            <a:r>
              <a:rPr lang="sl-SI" spc="-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sodelovati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</a:t>
            </a:r>
            <a:r>
              <a:rPr lang="sl-SI" spc="-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kazenskopravnem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obravnavanju</a:t>
            </a:r>
            <a:r>
              <a:rPr lang="sl-SI" spc="-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povzročitelja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nasilja. </a:t>
            </a: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6370" marR="215900" indent="31750" algn="just">
              <a:lnSpc>
                <a:spcPct val="115000"/>
              </a:lnSpc>
              <a:spcBef>
                <a:spcPts val="995"/>
              </a:spcBef>
            </a:pP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6370" marR="215900" indent="31750" algn="just">
              <a:lnSpc>
                <a:spcPct val="115000"/>
              </a:lnSpc>
              <a:spcBef>
                <a:spcPts val="995"/>
              </a:spcBef>
            </a:pP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06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59131" y="1071154"/>
            <a:ext cx="9745481" cy="4840068"/>
          </a:xfrm>
        </p:spPr>
        <p:txBody>
          <a:bodyPr/>
          <a:lstStyle/>
          <a:p>
            <a:pPr marL="0" lvl="0" indent="0">
              <a:buClr>
                <a:srgbClr val="353535"/>
              </a:buClr>
              <a:buNone/>
            </a:pPr>
            <a:endParaRPr lang="sl-SI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353535"/>
              </a:buClr>
              <a:buNone/>
            </a:pPr>
            <a:endParaRPr lang="sl-SI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353535"/>
              </a:buClr>
              <a:buNone/>
            </a:pPr>
            <a:endParaRPr lang="sl-SI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353535"/>
              </a:buClr>
              <a:buNone/>
            </a:pPr>
            <a:endParaRPr lang="sl-SI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353535"/>
              </a:buClr>
              <a:buNone/>
            </a:pPr>
            <a:r>
              <a:rPr lang="sl-SI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PRIJAVE PA NI POTREBNO PODATI </a:t>
            </a:r>
            <a:r>
              <a:rPr lang="sl-SI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sl-SI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primerih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verbalnega in psihičnega nasilja</a:t>
            </a:r>
            <a:r>
              <a:rPr lang="sl-SI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se pa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otroka (starše) opozori</a:t>
            </a:r>
            <a:r>
              <a:rPr lang="sl-SI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da v kolikor se počuti ponižano, vznemirjeno ali ogroženo zaradi žaljivih besed ali vedenja posameznika ali skupine, lahko kot posameznik</a:t>
            </a:r>
            <a:r>
              <a:rPr lang="sl-SI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policijsko postajo poda prijavo kršenja javnega reda in miru.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3102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SODELOVANJE</a:t>
            </a:r>
            <a:r>
              <a:rPr lang="sl-SI" sz="2400" b="1" kern="0" spc="-1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</a:t>
            </a:r>
            <a:r>
              <a:rPr lang="sl-SI" sz="2400" b="1" kern="0" spc="-2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DRUGIMI</a:t>
            </a:r>
            <a:r>
              <a:rPr lang="sl-SI" sz="2400" b="1" kern="0" spc="-5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spc="-1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 (POLICIJA, </a:t>
            </a:r>
            <a:r>
              <a:rPr lang="sl-SI" sz="2400" b="1" kern="0" spc="-10" dirty="0" smtClean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CSD) – RAZŠIRJENI TIM</a:t>
            </a:r>
            <a:endParaRPr lang="sl-SI" sz="2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4630" marR="215265" algn="just">
              <a:lnSpc>
                <a:spcPct val="115000"/>
              </a:lnSpc>
              <a:spcBef>
                <a:spcPts val="990"/>
              </a:spcBef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V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primerih,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ko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je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bil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zaradi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ogroženosti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otroka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žrtve/storilca</a:t>
            </a:r>
            <a:r>
              <a:rPr lang="sl-SI" spc="-3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obveščen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center</a:t>
            </a:r>
            <a:r>
              <a:rPr lang="sl-SI" b="1" spc="-3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za</a:t>
            </a:r>
            <a:r>
              <a:rPr lang="sl-SI" b="1" spc="-25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socialno</a:t>
            </a:r>
            <a:r>
              <a:rPr lang="sl-SI" b="1" spc="-3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delo in /ali policija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VIZ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razširi članstvo v timu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s predstavniki centra za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socialno delo, policije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in po potrebi s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predstavniki drugih organov in organizacij, ki so vključeni v obravnavo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otroka.</a:t>
            </a:r>
          </a:p>
          <a:p>
            <a:pPr marL="214630" marR="215265" algn="just">
              <a:lnSpc>
                <a:spcPct val="115000"/>
              </a:lnSpc>
              <a:spcBef>
                <a:spcPts val="990"/>
              </a:spcBef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Namen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tako razširjenega tima je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izmenjava informacij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med organi o različnih oblikah obravnave otroka z namenom </a:t>
            </a: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medsebojenga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 sodelovanja (načrtovanja in usklajevanja aktivnosti). Pomemben vidik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sodelovanja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z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drugimi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organi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organizacijami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pa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je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tudi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skupno</a:t>
            </a:r>
            <a:r>
              <a:rPr lang="sl-SI" b="1" spc="-2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načrtovanje in</a:t>
            </a:r>
            <a:r>
              <a:rPr lang="sl-SI" b="1" spc="-1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izvajanje preventivnih dejavnosti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8661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SODELOVANJE</a:t>
            </a:r>
            <a:r>
              <a:rPr lang="sl-SI" sz="2400" b="1" kern="0" spc="-1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</a:t>
            </a:r>
            <a:r>
              <a:rPr lang="sl-SI" sz="2400" b="1" kern="0" spc="-2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DRUGIMI</a:t>
            </a:r>
            <a:r>
              <a:rPr lang="sl-SI" sz="2400" b="1" kern="0" spc="-5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2400" b="1" kern="0" spc="-10" dirty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 (POLICIJA, CSD, ZAVODI) – </a:t>
            </a:r>
            <a:r>
              <a:rPr lang="sl-SI" sz="2400" b="1" kern="0" spc="-10" dirty="0" smtClean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NALOGE RAZŠIRJENEGA TIMA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b="1" dirty="0" smtClean="0"/>
              <a:t>NALOGE RAZŠIRJENEGA TIMA</a:t>
            </a:r>
          </a:p>
          <a:p>
            <a:pPr marL="0" indent="0">
              <a:buNone/>
            </a:pPr>
            <a:endParaRPr lang="sl-SI" dirty="0"/>
          </a:p>
          <a:p>
            <a:pPr lvl="0"/>
            <a:r>
              <a:rPr lang="sl-SI" dirty="0"/>
              <a:t>izmenjava informacij med člani razširjenega tima,</a:t>
            </a:r>
          </a:p>
          <a:p>
            <a:pPr lvl="0"/>
            <a:r>
              <a:rPr lang="sl-SI" dirty="0"/>
              <a:t>načrtovanje in usklajevanje dejavnosti za pomoč otroku žrtvi in za obravnavo povzročitelja nasilja,</a:t>
            </a:r>
          </a:p>
          <a:p>
            <a:pPr lvl="0"/>
            <a:r>
              <a:rPr lang="sl-SI" dirty="0"/>
              <a:t>spremljanje napredka obravnave,</a:t>
            </a:r>
          </a:p>
          <a:p>
            <a:pPr lvl="0"/>
            <a:r>
              <a:rPr lang="sl-SI" dirty="0"/>
              <a:t>dogovor o sodelovanju pri izvedbi preventivnih dejavnosti.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682240" y="2891246"/>
            <a:ext cx="8673737" cy="2325188"/>
          </a:xfrm>
          <a:prstGeom prst="rect">
            <a:avLst/>
          </a:prstGeom>
          <a:noFill/>
          <a:ln>
            <a:solidFill>
              <a:srgbClr val="FC8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72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2400" b="1" kern="0" dirty="0" smtClean="0">
                <a:solidFill>
                  <a:srgbClr val="31B4E6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ODGOVORNOST ZA UKREPANJE</a:t>
            </a:r>
            <a:endParaRPr lang="sl-SI" sz="24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4630">
              <a:lnSpc>
                <a:spcPct val="115000"/>
              </a:lnSpc>
            </a:pPr>
            <a:r>
              <a:rPr lang="sl-SI" sz="20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ravnanje zaposlenih v VIZ pri zaznavanju in </a:t>
            </a:r>
            <a:r>
              <a:rPr lang="sl-SI" sz="20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obravnavanju nasilja </a:t>
            </a:r>
            <a:r>
              <a:rPr lang="sl-SI" sz="20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 v skladu z zakonom, ki ureja organizacijo in financiranje vzgoje in izobraževanja, odgovoren </a:t>
            </a:r>
            <a:r>
              <a:rPr lang="sl-SI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ravnatelj.</a:t>
            </a:r>
            <a:endParaRPr lang="sl-SI" sz="2000" b="1" dirty="0">
              <a:solidFill>
                <a:schemeClr val="tx1"/>
              </a:solidFill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636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LITERATURA</a:t>
            </a:r>
            <a:endParaRPr lang="sl-SI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10988" y="3179292"/>
            <a:ext cx="109936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Lešnik, Doroteja, Novaković, Tanja (2016). Navodila s priročnikom za obravnavo </a:t>
            </a:r>
            <a:r>
              <a:rPr kumimoji="0" lang="sl-SI" altLang="sl-SI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medvrstniškega</a:t>
            </a:r>
            <a:r>
              <a:rPr kumimoji="0" lang="sl-SI" alt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nasilja v vzgojno-izobraževalnih zavodih. URN:NBN:SI:DOC-K60EMIN8 </a:t>
            </a:r>
            <a:r>
              <a:rPr kumimoji="0" lang="sl-SI" altLang="sl-SI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sl-SI" alt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http://www.dlib.si </a:t>
            </a:r>
          </a:p>
        </p:txBody>
      </p:sp>
    </p:spTree>
    <p:extLst>
      <p:ext uri="{BB962C8B-B14F-4D97-AF65-F5344CB8AC3E}">
        <p14:creationId xmlns:p14="http://schemas.microsoft.com/office/powerpoint/2010/main" val="149398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ZAZNAVA NASILJA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4630" marR="215900" algn="just">
              <a:lnSpc>
                <a:spcPct val="115000"/>
              </a:lnSpc>
              <a:spcBef>
                <a:spcPts val="5"/>
              </a:spcBef>
              <a:spcAft>
                <a:spcPts val="600"/>
              </a:spcAft>
            </a:pPr>
            <a:r>
              <a:rPr lang="sl-SI" sz="2800" spc="-10" dirty="0" err="1">
                <a:latin typeface="Calibri" panose="020F0502020204030204" pitchFamily="34" charset="0"/>
                <a:ea typeface="Arial Unicode MS"/>
              </a:rPr>
              <a:t>Medvrstniško</a:t>
            </a:r>
            <a:r>
              <a:rPr lang="sl-SI" sz="2800" spc="-1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nasilje</a:t>
            </a:r>
            <a:r>
              <a:rPr lang="sl-SI" sz="2800" spc="-1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lahko</a:t>
            </a:r>
            <a:r>
              <a:rPr lang="sl-SI" sz="2800" spc="-1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zaznamo</a:t>
            </a:r>
            <a:r>
              <a:rPr lang="sl-SI" sz="2800" spc="-2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na</a:t>
            </a:r>
            <a:r>
              <a:rPr lang="sl-SI" sz="2800" spc="-20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več</a:t>
            </a:r>
            <a:r>
              <a:rPr lang="sl-SI" sz="2800" spc="-2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načinov:</a:t>
            </a:r>
            <a:r>
              <a:rPr lang="sl-SI" sz="2800" spc="-20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o</a:t>
            </a:r>
            <a:r>
              <a:rPr lang="sl-SI" sz="2800" spc="-1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izkušnji</a:t>
            </a:r>
            <a:r>
              <a:rPr lang="sl-SI" sz="2800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z</a:t>
            </a:r>
            <a:r>
              <a:rPr lang="sl-SI" sz="2800" spc="-1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nasiljem</a:t>
            </a:r>
            <a:r>
              <a:rPr lang="sl-SI" sz="2800" spc="-20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lahko</a:t>
            </a:r>
            <a:r>
              <a:rPr lang="sl-SI" sz="2800" spc="-1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spc="-10" dirty="0">
                <a:latin typeface="Calibri" panose="020F0502020204030204" pitchFamily="34" charset="0"/>
                <a:ea typeface="Arial Unicode MS"/>
              </a:rPr>
              <a:t>spregovori</a:t>
            </a:r>
            <a:r>
              <a:rPr lang="sl-SI" sz="2800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b="1" spc="-10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žrtev</a:t>
            </a:r>
            <a:r>
              <a:rPr lang="sl-SI" sz="2800" spc="-10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sz="2800" dirty="0">
                <a:latin typeface="Calibri" panose="020F0502020204030204" pitchFamily="34" charset="0"/>
                <a:ea typeface="Arial Unicode MS"/>
              </a:rPr>
              <a:t>sama, lahko nas o tem obvestijo njeni </a:t>
            </a:r>
            <a:r>
              <a:rPr lang="sl-SI" sz="2800" b="1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sošolci/vrstniki</a:t>
            </a:r>
            <a:r>
              <a:rPr lang="sl-SI" sz="2800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, </a:t>
            </a:r>
            <a:r>
              <a:rPr lang="sl-SI" sz="2800" dirty="0">
                <a:latin typeface="Calibri" panose="020F0502020204030204" pitchFamily="34" charset="0"/>
                <a:ea typeface="Arial Unicode MS"/>
              </a:rPr>
              <a:t>lahko smo </a:t>
            </a:r>
            <a:r>
              <a:rPr lang="sl-SI" sz="2800" b="1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priča</a:t>
            </a:r>
            <a:r>
              <a:rPr lang="sl-SI" sz="2800" dirty="0">
                <a:latin typeface="Calibri" panose="020F0502020204030204" pitchFamily="34" charset="0"/>
                <a:ea typeface="Arial Unicode MS"/>
              </a:rPr>
              <a:t> nasilju, o zaznanem nasilju nam lahko povejo tudi </a:t>
            </a:r>
            <a:r>
              <a:rPr lang="sl-SI" sz="2800" b="1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sodelavci</a:t>
            </a:r>
            <a:r>
              <a:rPr lang="sl-SI" sz="2800" dirty="0">
                <a:latin typeface="Calibri" panose="020F0502020204030204" pitchFamily="34" charset="0"/>
                <a:ea typeface="Arial Unicode MS"/>
              </a:rPr>
              <a:t> ali </a:t>
            </a:r>
            <a:r>
              <a:rPr lang="sl-SI" sz="2800" b="1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starši</a:t>
            </a:r>
            <a:r>
              <a:rPr lang="sl-SI" sz="2800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. </a:t>
            </a:r>
            <a:endParaRPr lang="sl-SI" sz="2800" dirty="0">
              <a:solidFill>
                <a:srgbClr val="00B0F0"/>
              </a:solidFill>
              <a:latin typeface="Times New Roman" panose="02020603050405020304" pitchFamily="18" charset="0"/>
              <a:ea typeface="Arial Unicode MS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0399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1513"/>
          </a:xfrm>
        </p:spPr>
        <p:txBody>
          <a:bodyPr>
            <a:normAutofit/>
          </a:bodyPr>
          <a:lstStyle/>
          <a:p>
            <a:r>
              <a:rPr lang="sl-SI" sz="2400" b="1" dirty="0" smtClean="0"/>
              <a:t>NAJPREJ ZAŠČITA, POTEM NAČRTOVANJE 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46217" y="1593668"/>
            <a:ext cx="9222967" cy="4902926"/>
          </a:xfrm>
        </p:spPr>
        <p:txBody>
          <a:bodyPr>
            <a:normAutofit fontScale="85000" lnSpcReduction="10000"/>
          </a:bodyPr>
          <a:lstStyle/>
          <a:p>
            <a:pPr marL="214630" marR="218440" algn="just">
              <a:lnSpc>
                <a:spcPct val="115000"/>
              </a:lnSpc>
              <a:spcAft>
                <a:spcPts val="600"/>
              </a:spcAft>
            </a:pPr>
            <a:r>
              <a:rPr lang="sl-SI" dirty="0">
                <a:latin typeface="Calibri" panose="020F0502020204030204" pitchFamily="34" charset="0"/>
                <a:ea typeface="Arial Unicode MS"/>
              </a:rPr>
              <a:t>Pomembno je, da takoj, ko na kateri koli način zaznamo nasilje med vrstniki, interveniramo tako,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da</a:t>
            </a:r>
            <a:r>
              <a:rPr lang="sl-SI" spc="-50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zaščitimo</a:t>
            </a:r>
            <a:r>
              <a:rPr lang="sl-SI" spc="-4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otroka,</a:t>
            </a:r>
            <a:r>
              <a:rPr lang="sl-SI" spc="-40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ki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je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žrtev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nasilja.</a:t>
            </a:r>
            <a:r>
              <a:rPr lang="sl-SI" spc="-20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Zaščitimo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ga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lahko</a:t>
            </a:r>
            <a:r>
              <a:rPr lang="sl-SI" spc="-4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na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različne</a:t>
            </a:r>
            <a:r>
              <a:rPr lang="sl-SI" spc="-4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načine,</a:t>
            </a:r>
            <a:r>
              <a:rPr lang="sl-SI" spc="-35" dirty="0">
                <a:latin typeface="Calibri" panose="020F0502020204030204" pitchFamily="34" charset="0"/>
                <a:ea typeface="Arial Unicode MS"/>
              </a:rPr>
              <a:t> </a:t>
            </a:r>
            <a:r>
              <a:rPr lang="sl-SI" dirty="0">
                <a:latin typeface="Calibri" panose="020F0502020204030204" pitchFamily="34" charset="0"/>
                <a:ea typeface="Arial Unicode MS"/>
              </a:rPr>
              <a:t>pomembno je, da nasilju ni več izpostavljen. </a:t>
            </a:r>
            <a:r>
              <a:rPr lang="sl-SI" b="1" dirty="0">
                <a:latin typeface="Calibri" panose="020F0502020204030204" pitchFamily="34" charset="0"/>
                <a:ea typeface="Arial Unicode MS"/>
              </a:rPr>
              <a:t>Šele po takojšnji intervenciji načrtujemo nadaljnje delo tako z žrtvijo, povzročiteljem in z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Arial Unicode MS"/>
              </a:rPr>
              <a:t>opazovalci</a:t>
            </a:r>
            <a:r>
              <a:rPr lang="sl-SI" b="1" dirty="0" smtClean="0">
                <a:latin typeface="Calibri" panose="020F0502020204030204" pitchFamily="34" charset="0"/>
                <a:ea typeface="Arial Unicode MS"/>
              </a:rPr>
              <a:t>*.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Arial Unicode MS"/>
              </a:rPr>
              <a:t>Takojšnje ukrepanje izvede vsak zaposleni v VIZ, ki je nasilje zaznal.</a:t>
            </a:r>
            <a:endParaRPr lang="sl-SI" b="1" dirty="0">
              <a:solidFill>
                <a:srgbClr val="00B0F0"/>
              </a:solidFill>
              <a:latin typeface="Times New Roman" panose="02020603050405020304" pitchFamily="18" charset="0"/>
              <a:ea typeface="Arial Unicode MS"/>
            </a:endParaRPr>
          </a:p>
          <a:p>
            <a:pPr marL="214630" marR="216535" algn="just">
              <a:lnSpc>
                <a:spcPct val="115000"/>
              </a:lnSpc>
              <a:spcBef>
                <a:spcPts val="5"/>
              </a:spcBef>
              <a:spcAft>
                <a:spcPts val="600"/>
              </a:spcAft>
            </a:pPr>
            <a:r>
              <a:rPr lang="sl-SI" dirty="0">
                <a:latin typeface="Calibri" panose="020F0502020204030204" pitchFamily="34" charset="0"/>
                <a:ea typeface="Arial Unicode MS"/>
              </a:rPr>
              <a:t>Procesno intervencijo, ki sledi, v VIZ načrtujemo glede na dogodek, število vpletenih otrok in upoštevajoč kompetence strokovnih delavcev v VIZ</a:t>
            </a:r>
            <a:r>
              <a:rPr lang="sl-SI" dirty="0" smtClean="0">
                <a:latin typeface="Calibri" panose="020F0502020204030204" pitchFamily="34" charset="0"/>
                <a:ea typeface="Arial Unicode MS"/>
              </a:rPr>
              <a:t>.</a:t>
            </a:r>
          </a:p>
          <a:p>
            <a:pPr marL="214630" marR="216535" algn="just">
              <a:lnSpc>
                <a:spcPct val="115000"/>
              </a:lnSpc>
              <a:spcBef>
                <a:spcPts val="5"/>
              </a:spcBef>
              <a:spcAft>
                <a:spcPts val="600"/>
              </a:spcAft>
            </a:pPr>
            <a:endParaRPr lang="sl-SI" dirty="0">
              <a:latin typeface="Calibri" panose="020F0502020204030204" pitchFamily="34" charset="0"/>
              <a:ea typeface="Arial Unicode MS"/>
            </a:endParaRPr>
          </a:p>
          <a:p>
            <a:pPr marL="214630" marR="217170" algn="just">
              <a:lnSpc>
                <a:spcPct val="115000"/>
              </a:lnSpc>
            </a:pPr>
            <a:r>
              <a:rPr lang="sl-SI" b="1" dirty="0" smtClean="0">
                <a:latin typeface="Calibri" panose="020F0502020204030204" pitchFamily="34" charset="0"/>
                <a:ea typeface="Arial Unicode MS"/>
              </a:rPr>
              <a:t>*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Arial Unicode MS"/>
              </a:rPr>
              <a:t>Opazovalci</a:t>
            </a:r>
            <a:r>
              <a:rPr lang="sl-SI" b="1" dirty="0" smtClean="0">
                <a:latin typeface="Calibri" panose="020F0502020204030204" pitchFamily="34" charset="0"/>
                <a:ea typeface="Arial Unicode MS"/>
              </a:rPr>
              <a:t>: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so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vrstniki, ki zaznajo nasilje med vrstniki, ga neposredno opazujejo ali celo spodbujajo k nadaljevanju nasilja, a vanj aktivno ne posegajo, ne izvajajo nasilja, a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žrtve ne zaščitijo.</a:t>
            </a:r>
            <a:r>
              <a:rPr lang="sl-SI" b="1" spc="-7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Vzroki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za</a:t>
            </a:r>
            <a:r>
              <a:rPr lang="sl-SI" spc="-6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takšno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vedenje</a:t>
            </a:r>
            <a:r>
              <a:rPr lang="sl-SI" spc="-6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so</a:t>
            </a:r>
            <a:r>
              <a:rPr lang="sl-SI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različni:</a:t>
            </a:r>
            <a:r>
              <a:rPr lang="sl-SI" spc="-6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strah</a:t>
            </a:r>
            <a:r>
              <a:rPr lang="sl-SI" b="1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pred</a:t>
            </a:r>
            <a:r>
              <a:rPr lang="sl-SI" b="1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povzročiteljem,</a:t>
            </a:r>
            <a:r>
              <a:rPr lang="sl-SI" b="1" spc="-6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ne</a:t>
            </a:r>
            <a:r>
              <a:rPr lang="sl-SI" b="1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želijo</a:t>
            </a:r>
            <a:r>
              <a:rPr lang="sl-SI" b="1" spc="-6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sl-SI" b="1" spc="-7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izpostaviti, ne</a:t>
            </a:r>
            <a:r>
              <a:rPr lang="sl-SI" b="1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zaupajo,</a:t>
            </a:r>
            <a:r>
              <a:rPr lang="sl-SI" b="1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da</a:t>
            </a:r>
            <a:r>
              <a:rPr lang="sl-SI" b="1" spc="-5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bodo</a:t>
            </a:r>
            <a:r>
              <a:rPr lang="sl-SI" b="1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odrasli</a:t>
            </a:r>
            <a:r>
              <a:rPr lang="sl-SI" b="1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ustavili</a:t>
            </a:r>
            <a:r>
              <a:rPr lang="sl-SI" b="1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nasilje,</a:t>
            </a:r>
            <a:r>
              <a:rPr lang="sl-SI" b="1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slabe</a:t>
            </a:r>
            <a:r>
              <a:rPr lang="sl-SI" b="1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izkušnje</a:t>
            </a:r>
            <a:r>
              <a:rPr lang="sl-SI" b="1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iz</a:t>
            </a:r>
            <a:r>
              <a:rPr lang="sl-SI" b="1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preteklosti,</a:t>
            </a:r>
            <a:r>
              <a:rPr lang="sl-SI" b="1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menijo,</a:t>
            </a:r>
            <a:r>
              <a:rPr lang="sl-SI" b="1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da</a:t>
            </a:r>
            <a:r>
              <a:rPr lang="sl-SI" b="1" spc="-5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to</a:t>
            </a:r>
            <a:r>
              <a:rPr lang="sl-SI" b="1" spc="-5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ni</a:t>
            </a:r>
            <a:r>
              <a:rPr lang="sl-SI" b="1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b="1" dirty="0">
                <a:latin typeface="Calibri" panose="020F0502020204030204" pitchFamily="34" charset="0"/>
                <a:ea typeface="Calibri" panose="020F0502020204030204" pitchFamily="34" charset="0"/>
              </a:rPr>
              <a:t>njihov problem, tiha identifikacija s povzročiteljem in drugo.</a:t>
            </a:r>
          </a:p>
          <a:p>
            <a:pPr marL="0" indent="0">
              <a:spcBef>
                <a:spcPts val="45"/>
              </a:spcBef>
              <a:buNone/>
            </a:pP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14630" marR="216535" algn="just">
              <a:lnSpc>
                <a:spcPct val="115000"/>
              </a:lnSpc>
            </a:pP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Otroci so lahko v dveh vlogah: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enkrat</a:t>
            </a:r>
            <a:r>
              <a:rPr lang="sl-SI" spc="-3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kot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žrtve,</a:t>
            </a:r>
            <a:r>
              <a:rPr lang="sl-SI" spc="-5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drugič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kot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povzročitelji</a:t>
            </a:r>
            <a:r>
              <a:rPr lang="sl-SI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nasilja, niso redki. </a:t>
            </a: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Viktimiziranost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 v šoli povečuje verjetnost, da se bo otrok žrtev sčasoma tudi sam pričel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vesti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nasilno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(Muršič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2012,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25).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Žrtve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namreč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različno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odzovejo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nasilje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sl-SI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nekateri otroci se odločijo za nasilno povračilo. Poznani so kronični ciklusi nasilja, kjer se izmenjujeta doživljanje nasilja in nasilna </a:t>
            </a:r>
            <a:r>
              <a:rPr lang="sl-SI" dirty="0" err="1">
                <a:latin typeface="Calibri" panose="020F0502020204030204" pitchFamily="34" charset="0"/>
                <a:ea typeface="Calibri" panose="020F0502020204030204" pitchFamily="34" charset="0"/>
              </a:rPr>
              <a:t>povračilnost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, v vse bolj destruktivni spirali.</a:t>
            </a:r>
          </a:p>
          <a:p>
            <a:pPr marL="214630" marR="216535" algn="just">
              <a:lnSpc>
                <a:spcPct val="115000"/>
              </a:lnSpc>
              <a:spcBef>
                <a:spcPts val="5"/>
              </a:spcBef>
              <a:spcAft>
                <a:spcPts val="600"/>
              </a:spcAft>
            </a:pPr>
            <a:endParaRPr lang="sl-SI" dirty="0">
              <a:latin typeface="Times New Roman" panose="02020603050405020304" pitchFamily="18" charset="0"/>
              <a:ea typeface="Arial Unicode MS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750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značba mesta vsebine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9727" y="490545"/>
            <a:ext cx="9405256" cy="679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59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5097" y="243841"/>
            <a:ext cx="10848703" cy="2307770"/>
          </a:xfrm>
        </p:spPr>
        <p:txBody>
          <a:bodyPr>
            <a:noAutofit/>
          </a:bodyPr>
          <a:lstStyle/>
          <a:p>
            <a:pPr algn="ctr"/>
            <a:r>
              <a:rPr lang="sl-SI" sz="3200" b="1" dirty="0" smtClean="0"/>
              <a:t>TAKOJŠNJA INTERVENCIJA –VSI ZAPOSLENI</a:t>
            </a:r>
            <a:r>
              <a:rPr lang="sl-SI" sz="3200" dirty="0" smtClean="0"/>
              <a:t/>
            </a:r>
            <a:br>
              <a:rPr lang="sl-SI" sz="3200" dirty="0" smtClean="0"/>
            </a:br>
            <a:r>
              <a:rPr lang="sl-SI" sz="3200" dirty="0"/>
              <a:t/>
            </a:r>
            <a:br>
              <a:rPr lang="sl-SI" sz="3200" dirty="0"/>
            </a:br>
            <a:r>
              <a:rPr lang="sl-SI" sz="2400" dirty="0" smtClean="0"/>
              <a:t>NALOGE STROKOVNEGA DELAVCA VIZ,  KI JE ZAZNAL NASILJE ALI BIL O NJEM OBVEŠČEN</a:t>
            </a:r>
            <a:r>
              <a:rPr lang="sl-SI" sz="3200" dirty="0" smtClean="0"/>
              <a:t/>
            </a:r>
            <a:br>
              <a:rPr lang="sl-SI" sz="3200" dirty="0" smtClean="0"/>
            </a:b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05097" y="2786743"/>
            <a:ext cx="10848703" cy="3390220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  <a:p>
            <a:pPr marL="0" indent="0">
              <a:buNone/>
            </a:pPr>
            <a:r>
              <a:rPr lang="sl-SI" b="1" dirty="0">
                <a:solidFill>
                  <a:srgbClr val="00B0F0"/>
                </a:solidFill>
              </a:rPr>
              <a:t>	</a:t>
            </a:r>
            <a:r>
              <a:rPr lang="sl-SI" b="1" dirty="0" smtClean="0">
                <a:solidFill>
                  <a:srgbClr val="00B0F0"/>
                </a:solidFill>
              </a:rPr>
              <a:t>				</a:t>
            </a:r>
            <a:r>
              <a:rPr lang="sl-SI" sz="2000" b="1" dirty="0" smtClean="0">
                <a:solidFill>
                  <a:srgbClr val="00B0F0"/>
                </a:solidFill>
              </a:rPr>
              <a:t>1. POSKRBETI ZA VARNOST ŽRTVE </a:t>
            </a:r>
          </a:p>
          <a:p>
            <a:pPr marL="0" indent="0">
              <a:buNone/>
            </a:pPr>
            <a:endParaRPr lang="sl-SI" sz="2000" dirty="0"/>
          </a:p>
          <a:p>
            <a:pPr marL="0" indent="0">
              <a:buNone/>
            </a:pPr>
            <a:r>
              <a:rPr lang="sl-SI" sz="2000" b="1" dirty="0" smtClean="0">
                <a:solidFill>
                  <a:srgbClr val="00B0F0"/>
                </a:solidFill>
              </a:rPr>
              <a:t>	</a:t>
            </a:r>
          </a:p>
          <a:p>
            <a:pPr marL="0" indent="0">
              <a:buNone/>
            </a:pPr>
            <a:endParaRPr lang="sl-SI" sz="2000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sl-SI" sz="2000" b="1" dirty="0" smtClean="0">
                <a:solidFill>
                  <a:srgbClr val="00B0F0"/>
                </a:solidFill>
              </a:rPr>
              <a:t>					2. OBVEŠČANJE O DOGODKU IN ZAPIS DOGODKA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2480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33007" y="121920"/>
            <a:ext cx="9771606" cy="1783080"/>
          </a:xfrm>
        </p:spPr>
        <p:txBody>
          <a:bodyPr>
            <a:normAutofit fontScale="90000"/>
          </a:bodyPr>
          <a:lstStyle/>
          <a:p>
            <a:r>
              <a:rPr lang="sl-SI" sz="3200" b="1" dirty="0">
                <a:solidFill>
                  <a:srgbClr val="31B4E6">
                    <a:lumMod val="75000"/>
                  </a:srgbClr>
                </a:solidFill>
              </a:rPr>
              <a:t>TAKOJŠNJA INTERVENCIJA –VSI ZAPOSLENI</a:t>
            </a:r>
            <a:r>
              <a:rPr lang="sl-SI" sz="3200" dirty="0" smtClean="0">
                <a:solidFill>
                  <a:prstClr val="black"/>
                </a:solidFill>
              </a:rPr>
              <a:t/>
            </a:r>
            <a:br>
              <a:rPr lang="sl-SI" sz="3200" dirty="0" smtClean="0">
                <a:solidFill>
                  <a:prstClr val="black"/>
                </a:solidFill>
              </a:rPr>
            </a:br>
            <a:r>
              <a:rPr lang="sl-SI" sz="3200" dirty="0" smtClean="0">
                <a:solidFill>
                  <a:prstClr val="black"/>
                </a:solidFill>
              </a:rPr>
              <a:t/>
            </a:r>
            <a:br>
              <a:rPr lang="sl-SI" sz="3200" dirty="0" smtClean="0">
                <a:solidFill>
                  <a:prstClr val="black"/>
                </a:solidFill>
              </a:rPr>
            </a:br>
            <a:r>
              <a:rPr lang="sl-SI" sz="2800" b="1" dirty="0" smtClean="0">
                <a:solidFill>
                  <a:srgbClr val="00B0F0"/>
                </a:solidFill>
              </a:rPr>
              <a:t>1. POSKRBETI ZA VARNOST ŽRTVE 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39931" y="1576251"/>
            <a:ext cx="11234058" cy="5512526"/>
          </a:xfrm>
        </p:spPr>
        <p:txBody>
          <a:bodyPr>
            <a:normAutofit fontScale="85000" lnSpcReduction="10000"/>
          </a:bodyPr>
          <a:lstStyle/>
          <a:p>
            <a:pPr marL="457200" lvl="1" indent="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None/>
              <a:tabLst>
                <a:tab pos="671830" algn="l"/>
                <a:tab pos="672465" algn="l"/>
              </a:tabLst>
            </a:pPr>
            <a:endParaRPr lang="sl-SI" sz="1900" spc="-10" dirty="0">
              <a:effectLst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tabLst>
                <a:tab pos="671830" algn="l"/>
                <a:tab pos="672465" algn="l"/>
              </a:tabLst>
            </a:pPr>
            <a:r>
              <a:rPr lang="sl-SI" sz="1900" spc="-10" dirty="0" smtClean="0">
                <a:ea typeface="Cambria" panose="02040503050406030204" pitchFamily="18" charset="0"/>
                <a:cs typeface="Calibri" panose="020F0502020204030204" pitchFamily="34" charset="0"/>
              </a:rPr>
              <a:t>Vedno najprej poskrbi za </a:t>
            </a:r>
            <a:r>
              <a:rPr lang="sl-SI" sz="1900" b="1" spc="-10" dirty="0" smtClean="0">
                <a:solidFill>
                  <a:srgbClr val="00B0F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prekinitev nasilja in zaščito žrtve</a:t>
            </a:r>
            <a:r>
              <a:rPr lang="sl-SI" sz="1900" spc="-10" dirty="0" smtClean="0">
                <a:solidFill>
                  <a:srgbClr val="00B0F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: </a:t>
            </a:r>
            <a:r>
              <a:rPr lang="sl-SI" sz="1900" spc="-10" dirty="0" smtClean="0">
                <a:ea typeface="Cambria" panose="02040503050406030204" pitchFamily="18" charset="0"/>
                <a:cs typeface="Calibri" panose="020F0502020204030204" pitchFamily="34" charset="0"/>
              </a:rPr>
              <a:t>povzročitelja nasilja se odstrani v ločen prostor (v šolsko svetovalno službo, k ravnatelju oziroma glede na dogovor v VIZ), žrtev pa zaščiti tako, da jo umakne v varen prostor, </a:t>
            </a:r>
            <a:r>
              <a:rPr lang="sl-SI" sz="1900" spc="-10" dirty="0" smtClean="0">
                <a:solidFill>
                  <a:srgbClr val="FF000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nujno stran od povzročitelja</a:t>
            </a:r>
            <a:r>
              <a:rPr lang="sl-SI" sz="1900" spc="-10" dirty="0" smtClean="0"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</a:p>
          <a:p>
            <a:pPr marL="457200" lvl="1" indent="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None/>
              <a:tabLst>
                <a:tab pos="671830" algn="l"/>
                <a:tab pos="672465" algn="l"/>
              </a:tabLst>
            </a:pPr>
            <a:endParaRPr lang="sl-SI" sz="1900" spc="-10" dirty="0" smtClean="0"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tabLst>
                <a:tab pos="671830" algn="l"/>
                <a:tab pos="672465" algn="l"/>
              </a:tabLst>
            </a:pPr>
            <a:r>
              <a:rPr lang="sl-SI" sz="1900" spc="-10" dirty="0" smtClean="0">
                <a:ea typeface="Cambria" panose="02040503050406030204" pitchFamily="18" charset="0"/>
                <a:cs typeface="Calibri" panose="020F0502020204030204" pitchFamily="34" charset="0"/>
              </a:rPr>
              <a:t>Č</a:t>
            </a: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sl-SI" sz="1900" spc="-25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900" spc="-2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potrebno,</a:t>
            </a:r>
            <a:r>
              <a:rPr lang="sl-SI" sz="1900" spc="-2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pokliče</a:t>
            </a:r>
            <a:r>
              <a:rPr lang="sl-SI" sz="1900" spc="-1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nujno</a:t>
            </a:r>
            <a:r>
              <a:rPr lang="sl-SI" sz="1900" spc="-2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zdravniško</a:t>
            </a:r>
            <a:r>
              <a:rPr lang="sl-SI" sz="1900" b="1" spc="-20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pomoč</a:t>
            </a:r>
            <a:r>
              <a:rPr lang="sl-SI" sz="1900" b="1" spc="-15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sz="1900" spc="-1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l-SI" sz="1900" spc="-2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poškodbi</a:t>
            </a:r>
            <a:r>
              <a:rPr lang="sl-SI" sz="1900" spc="-2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obvesti</a:t>
            </a:r>
            <a:r>
              <a:rPr lang="sl-SI" sz="1900" spc="1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otrokove</a:t>
            </a:r>
            <a:r>
              <a:rPr lang="sl-SI" sz="1900" b="1" spc="-1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spc="-10" dirty="0" smtClean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starše.</a:t>
            </a:r>
          </a:p>
          <a:p>
            <a:pPr marL="457200" lvl="1" indent="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None/>
              <a:tabLst>
                <a:tab pos="671830" algn="l"/>
                <a:tab pos="672465" algn="l"/>
              </a:tabLst>
            </a:pPr>
            <a:endParaRPr lang="sl-SI" sz="1900" b="1" spc="-1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tabLst>
                <a:tab pos="671830" algn="l"/>
                <a:tab pos="672465" algn="l"/>
              </a:tabLst>
            </a:pP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Ločen pogovor: </a:t>
            </a:r>
          </a:p>
          <a:p>
            <a:pPr lvl="5">
              <a:lnSpc>
                <a:spcPct val="107000"/>
              </a:lnSpc>
              <a:spcBef>
                <a:spcPts val="225"/>
              </a:spcBef>
              <a:tabLst>
                <a:tab pos="671830" algn="l"/>
                <a:tab pos="672465" algn="l"/>
              </a:tabLst>
            </a:pP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u="sng" dirty="0" smtClean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 žrtvijo: </a:t>
            </a: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se pogovori </a:t>
            </a:r>
            <a:r>
              <a:rPr lang="sl-SI" sz="1900" b="1" dirty="0" smtClean="0">
                <a:ea typeface="Calibri" panose="020F0502020204030204" pitchFamily="34" charset="0"/>
                <a:cs typeface="Calibri" panose="020F0502020204030204" pitchFamily="34" charset="0"/>
              </a:rPr>
              <a:t>tisti, ki je nasilje zaznal. </a:t>
            </a: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Cilj pogovora je </a:t>
            </a:r>
            <a:r>
              <a:rPr lang="sl-SI" sz="1900" b="1" dirty="0" smtClean="0">
                <a:ea typeface="Calibri" panose="020F0502020204030204" pitchFamily="34" charset="0"/>
                <a:cs typeface="Calibri" panose="020F0502020204030204" pitchFamily="34" charset="0"/>
              </a:rPr>
              <a:t>pomiritev otroka, čustvena podpora</a:t>
            </a: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, pogovor o dogodku, </a:t>
            </a:r>
            <a:r>
              <a:rPr lang="sl-SI" sz="1900" dirty="0" smtClean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če otrok o tem želi govoriti, </a:t>
            </a: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in o tem, kakšni bodo nadaljnji koraki reševanja problema.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Cilj</a:t>
            </a:r>
            <a:r>
              <a:rPr lang="sl-SI" sz="1900" b="1" spc="-1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tega</a:t>
            </a:r>
            <a:r>
              <a:rPr lang="sl-SI" sz="1900" b="1" spc="-1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prvega</a:t>
            </a:r>
            <a:r>
              <a:rPr lang="sl-SI" sz="1900" b="1" spc="-2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pogovora z</a:t>
            </a:r>
            <a:r>
              <a:rPr lang="sl-SI" sz="1900" b="1" spc="-2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žrtvijo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raziskovanje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dogodka</a:t>
            </a:r>
            <a:r>
              <a:rPr lang="sl-SI" sz="1900" b="1" spc="-2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(kaj,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kje,</a:t>
            </a:r>
            <a:r>
              <a:rPr lang="sl-SI" sz="1900" b="1" spc="-2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kdo,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zakaj,</a:t>
            </a:r>
            <a:r>
              <a:rPr lang="sl-SI" sz="1900" b="1" spc="-1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kdaj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900" b="1" spc="-4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zgodilo</a:t>
            </a:r>
            <a:r>
              <a:rPr lang="sl-SI" sz="1900" b="1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nasilje),</a:t>
            </a:r>
            <a:r>
              <a:rPr lang="sl-SI" sz="1900" spc="-25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prav</a:t>
            </a:r>
            <a:r>
              <a:rPr lang="sl-SI" sz="1900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tako</a:t>
            </a:r>
            <a:r>
              <a:rPr lang="sl-SI" sz="1900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pa</a:t>
            </a:r>
            <a:r>
              <a:rPr lang="sl-SI" sz="1900" spc="-3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ta pogovor ni namenjen svetovanju, ki je v domeni šolske svetovalne službe in je del procesne intervencije obravnave storjenega </a:t>
            </a:r>
            <a:r>
              <a:rPr lang="sl-SI" sz="1900" dirty="0" err="1">
                <a:ea typeface="Calibri" panose="020F0502020204030204" pitchFamily="34" charset="0"/>
                <a:cs typeface="Calibri" panose="020F0502020204030204" pitchFamily="34" charset="0"/>
              </a:rPr>
              <a:t>medvrstniškega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 nasilja</a:t>
            </a:r>
            <a:r>
              <a:rPr lang="sl-SI" sz="1900" dirty="0" smtClean="0"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500630" marR="219710" lvl="5" algn="just">
              <a:lnSpc>
                <a:spcPct val="115000"/>
              </a:lnSpc>
              <a:spcBef>
                <a:spcPts val="1005"/>
              </a:spcBef>
            </a:pPr>
            <a:r>
              <a:rPr lang="sl-SI" sz="1900" b="1" u="sng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 povzročiteljem: 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S povzročiteljem se medtem lahko pogovori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svetovalni delavec, ravnatelj ali drug strokovni delavec.</a:t>
            </a:r>
            <a:r>
              <a:rPr lang="sl-SI" sz="19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900" b="1" dirty="0">
                <a:ea typeface="Calibri" panose="020F0502020204030204" pitchFamily="34" charset="0"/>
                <a:cs typeface="Calibri" panose="020F0502020204030204" pitchFamily="34" charset="0"/>
              </a:rPr>
              <a:t>Pomembno je, da ne pride do soočenja z žrtvijo in da tudi morebitni opazovalci pri tem pogovoru niso prisotni. </a:t>
            </a:r>
            <a:r>
              <a:rPr lang="sl-SI" sz="1900" i="1" dirty="0">
                <a:ea typeface="Calibri" panose="020F0502020204030204" pitchFamily="34" charset="0"/>
                <a:cs typeface="Calibri" panose="020F0502020204030204" pitchFamily="34" charset="0"/>
              </a:rPr>
              <a:t>Cilj tega pogovora je umiritev povzročitelja, njegova zaščita pred nadaljevanjem nasilja, </a:t>
            </a:r>
            <a:r>
              <a:rPr lang="sl-SI" sz="1900" b="1" i="1" dirty="0">
                <a:ea typeface="Calibri" panose="020F0502020204030204" pitchFamily="34" charset="0"/>
                <a:cs typeface="Calibri" panose="020F0502020204030204" pitchFamily="34" charset="0"/>
              </a:rPr>
              <a:t>ne pa tudi nujno raziskovanje dogajanja.</a:t>
            </a:r>
            <a:endParaRPr lang="sl-SI" sz="1900" b="1" i="1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685">
              <a:lnSpc>
                <a:spcPct val="107000"/>
              </a:lnSpc>
              <a:spcBef>
                <a:spcPts val="220"/>
              </a:spcBef>
              <a:spcAft>
                <a:spcPts val="0"/>
              </a:spcAft>
              <a:tabLst>
                <a:tab pos="671830" algn="l"/>
                <a:tab pos="672465" algn="l"/>
              </a:tabLst>
            </a:pPr>
            <a:r>
              <a:rPr lang="sl-SI" sz="1900" b="1" dirty="0">
                <a:solidFill>
                  <a:srgbClr val="3164FF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1900" b="1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5">
              <a:lnSpc>
                <a:spcPct val="107000"/>
              </a:lnSpc>
              <a:spcBef>
                <a:spcPts val="225"/>
              </a:spcBef>
              <a:tabLst>
                <a:tab pos="671830" algn="l"/>
                <a:tab pos="672465" algn="l"/>
              </a:tabLst>
            </a:pP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5">
              <a:lnSpc>
                <a:spcPct val="107000"/>
              </a:lnSpc>
              <a:spcBef>
                <a:spcPts val="225"/>
              </a:spcBef>
              <a:tabLst>
                <a:tab pos="671830" algn="l"/>
                <a:tab pos="672465" algn="l"/>
              </a:tabLst>
            </a:pP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320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200" b="1" dirty="0">
                <a:solidFill>
                  <a:srgbClr val="31B4E6">
                    <a:lumMod val="75000"/>
                  </a:srgbClr>
                </a:solidFill>
              </a:rPr>
              <a:t>TAKOJŠNJA INTERVENCIJA –VSI ZAPOSLENI</a:t>
            </a:r>
            <a:r>
              <a:rPr lang="sl-SI" sz="3200" dirty="0" smtClean="0">
                <a:solidFill>
                  <a:prstClr val="black"/>
                </a:solidFill>
              </a:rPr>
              <a:t/>
            </a:r>
            <a:br>
              <a:rPr lang="sl-SI" sz="3200" dirty="0" smtClean="0">
                <a:solidFill>
                  <a:prstClr val="black"/>
                </a:solidFill>
              </a:rPr>
            </a:br>
            <a:r>
              <a:rPr lang="sl-SI" sz="3200" dirty="0" smtClean="0">
                <a:solidFill>
                  <a:prstClr val="black"/>
                </a:solidFill>
              </a:rPr>
              <a:t/>
            </a:r>
            <a:br>
              <a:rPr lang="sl-SI" sz="3200" dirty="0" smtClean="0">
                <a:solidFill>
                  <a:prstClr val="black"/>
                </a:solidFill>
              </a:rPr>
            </a:br>
            <a:r>
              <a:rPr lang="sl-SI" sz="2700" b="1" dirty="0" smtClean="0">
                <a:solidFill>
                  <a:srgbClr val="00B0F0"/>
                </a:solidFill>
              </a:rPr>
              <a:t>2.  OBVEŠČANJE O DOGODKU IN ZAPIS DOGODKA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907177" y="2368730"/>
            <a:ext cx="10101943" cy="4249784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SzPts val="1200"/>
              <a:tabLst>
                <a:tab pos="366395" algn="l"/>
              </a:tabLst>
            </a:pP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Isti</a:t>
            </a:r>
            <a:r>
              <a:rPr lang="sl-SI" b="1" spc="-2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dan,</a:t>
            </a:r>
            <a:r>
              <a:rPr lang="sl-SI" b="1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izjemoma,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okoliščine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tega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dopuščajo,</a:t>
            </a:r>
            <a:r>
              <a:rPr lang="sl-SI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naslednji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sl-SI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zaznavi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pc="-1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</a:t>
            </a:r>
          </a:p>
          <a:p>
            <a:pPr marL="0" lvl="0" indent="0">
              <a:lnSpc>
                <a:spcPct val="107000"/>
              </a:lnSpc>
              <a:spcBef>
                <a:spcPts val="225"/>
              </a:spcBef>
              <a:spcAft>
                <a:spcPts val="0"/>
              </a:spcAft>
              <a:buSzPts val="1200"/>
              <a:buNone/>
              <a:tabLst>
                <a:tab pos="366395" algn="l"/>
              </a:tabLst>
            </a:pP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500380" lvl="1" indent="-285750">
              <a:lnSpc>
                <a:spcPct val="115000"/>
              </a:lnSpc>
              <a:spcBef>
                <a:spcPts val="230"/>
              </a:spcBef>
              <a:spcAft>
                <a:spcPts val="0"/>
              </a:spcAft>
              <a:buFont typeface="Cambria" panose="02040503050406030204" pitchFamily="18" charset="0"/>
              <a:buChar char="-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dogodku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obvesti</a:t>
            </a:r>
            <a:r>
              <a:rPr lang="sl-SI" b="1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ravnatelja</a:t>
            </a:r>
            <a:r>
              <a:rPr lang="sl-SI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sl-SI" spc="2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razrednika</a:t>
            </a:r>
            <a:r>
              <a:rPr lang="sl-SI" b="1" spc="-2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vseh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vpletenih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otrok,</a:t>
            </a:r>
            <a:r>
              <a:rPr lang="sl-SI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šolsko</a:t>
            </a:r>
            <a:r>
              <a:rPr lang="sl-SI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svetovalno službo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starše</a:t>
            </a:r>
            <a:r>
              <a:rPr lang="sl-SI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sl-SI" sz="2000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lvl="1" indent="-285750">
              <a:lnSpc>
                <a:spcPts val="1450"/>
              </a:lnSpc>
              <a:spcAft>
                <a:spcPts val="0"/>
              </a:spcAft>
              <a:buFont typeface="Cambria" panose="02040503050406030204" pitchFamily="18" charset="0"/>
              <a:buChar char="-"/>
              <a:tabLst>
                <a:tab pos="671830" algn="l"/>
                <a:tab pos="672465" algn="l"/>
              </a:tabLs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naredi</a:t>
            </a:r>
            <a:r>
              <a:rPr lang="sl-SI" spc="-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</a:t>
            </a:r>
            <a:r>
              <a:rPr lang="sl-SI" b="1" spc="-25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DOGODKA</a:t>
            </a:r>
            <a:r>
              <a:rPr lang="sl-SI" b="1" spc="-15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sl-SI" b="1" spc="-2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sl-SI" spc="2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posreduje</a:t>
            </a:r>
            <a:r>
              <a:rPr lang="sl-SI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šolski</a:t>
            </a:r>
            <a:r>
              <a:rPr lang="sl-SI" b="1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svetovalni</a:t>
            </a:r>
            <a:r>
              <a:rPr lang="sl-SI" b="1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b="1" spc="-1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službi: </a:t>
            </a:r>
          </a:p>
          <a:p>
            <a:pPr marL="4000500" lvl="8" indent="-342900">
              <a:lnSpc>
                <a:spcPct val="107000"/>
              </a:lnSpc>
              <a:buSzPts val="1200"/>
              <a:buFont typeface="Times New Roman" panose="02020603050405020304" pitchFamily="18" charset="0"/>
              <a:buChar char="-"/>
              <a:tabLst>
                <a:tab pos="671830" algn="l"/>
                <a:tab pos="672465" algn="l"/>
              </a:tabLst>
            </a:pP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kaj</a:t>
            </a:r>
            <a:r>
              <a:rPr lang="sl-SI" sz="1400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sl-SI" sz="1400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400" b="1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zgodilo,</a:t>
            </a:r>
            <a:endParaRPr lang="sl-SI" sz="1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>
              <a:lnSpc>
                <a:spcPct val="107000"/>
              </a:lnSpc>
              <a:spcBef>
                <a:spcPts val="200"/>
              </a:spcBef>
              <a:buSzPts val="1200"/>
              <a:buFont typeface="Times New Roman" panose="02020603050405020304" pitchFamily="18" charset="0"/>
              <a:buChar char="-"/>
              <a:tabLst>
                <a:tab pos="671830" algn="l"/>
                <a:tab pos="672465" algn="l"/>
              </a:tabLst>
            </a:pP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kje</a:t>
            </a:r>
            <a:r>
              <a:rPr lang="sl-SI" sz="1400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sl-SI" sz="1400" b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400" b="1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zgodilo,</a:t>
            </a:r>
            <a:endParaRPr lang="sl-SI" sz="1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>
              <a:lnSpc>
                <a:spcPct val="107000"/>
              </a:lnSpc>
              <a:spcBef>
                <a:spcPts val="215"/>
              </a:spcBef>
              <a:buSzPts val="1200"/>
              <a:buFont typeface="Times New Roman" panose="02020603050405020304" pitchFamily="18" charset="0"/>
              <a:buChar char="-"/>
              <a:tabLst>
                <a:tab pos="671830" algn="l"/>
                <a:tab pos="672465" algn="l"/>
              </a:tabLst>
            </a:pP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kdaj</a:t>
            </a:r>
            <a:r>
              <a:rPr lang="sl-SI" sz="1400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sl-SI" sz="1400" b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400" b="1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zgodilo,</a:t>
            </a:r>
            <a:endParaRPr lang="sl-SI" sz="1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>
              <a:lnSpc>
                <a:spcPct val="107000"/>
              </a:lnSpc>
              <a:spcBef>
                <a:spcPts val="240"/>
              </a:spcBef>
              <a:buSzPts val="1200"/>
              <a:buFont typeface="Times New Roman" panose="02020603050405020304" pitchFamily="18" charset="0"/>
              <a:buChar char="-"/>
              <a:tabLst>
                <a:tab pos="671830" algn="l"/>
                <a:tab pos="672465" algn="l"/>
              </a:tabLst>
            </a:pP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kdo</a:t>
            </a:r>
            <a:r>
              <a:rPr lang="sl-SI" sz="1400" b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400" b="1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</a:t>
            </a:r>
            <a:r>
              <a:rPr lang="sl-SI" sz="1400" b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vpleten</a:t>
            </a:r>
            <a:r>
              <a:rPr lang="sl-SI" sz="1400" b="1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sl-SI" sz="1400" b="1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nasilje,</a:t>
            </a:r>
            <a:endParaRPr lang="sl-SI" sz="1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>
              <a:lnSpc>
                <a:spcPct val="107000"/>
              </a:lnSpc>
              <a:spcBef>
                <a:spcPts val="205"/>
              </a:spcBef>
              <a:buSzPts val="1200"/>
              <a:buFont typeface="Times New Roman" panose="02020603050405020304" pitchFamily="18" charset="0"/>
              <a:buChar char="-"/>
              <a:tabLst>
                <a:tab pos="671830" algn="l"/>
                <a:tab pos="672465" algn="l"/>
              </a:tabLst>
            </a:pP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ravnanje</a:t>
            </a:r>
            <a:r>
              <a:rPr lang="sl-SI" sz="1400" b="1" spc="-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strokovnega</a:t>
            </a:r>
            <a:r>
              <a:rPr lang="sl-SI" sz="1400" b="1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delavca</a:t>
            </a:r>
            <a:r>
              <a:rPr lang="sl-SI" sz="1400" b="1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oziroma</a:t>
            </a:r>
            <a:r>
              <a:rPr lang="sl-SI" sz="1400" b="1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zaposlenega,</a:t>
            </a:r>
            <a:r>
              <a:rPr lang="sl-SI" sz="1400" b="1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</a:t>
            </a:r>
            <a:r>
              <a:rPr lang="sl-SI" sz="1400" b="1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</a:t>
            </a:r>
            <a:r>
              <a:rPr lang="sl-SI" sz="1400" b="1" spc="-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zaznal</a:t>
            </a:r>
            <a:r>
              <a:rPr lang="sl-SI" sz="1400" b="1" spc="-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4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nasilje </a:t>
            </a:r>
          </a:p>
          <a:p>
            <a:pPr marL="3028950" lvl="6" indent="-285750">
              <a:lnSpc>
                <a:spcPts val="1450"/>
              </a:lnSpc>
              <a:buFont typeface="Cambria" panose="02040503050406030204" pitchFamily="18" charset="0"/>
              <a:buChar char="-"/>
              <a:tabLst>
                <a:tab pos="671830" algn="l"/>
                <a:tab pos="672465" algn="l"/>
              </a:tabLst>
            </a:pPr>
            <a:endParaRPr lang="sl-SI" sz="1400" b="1" dirty="0" smtClean="0">
              <a:effectLst/>
              <a:latin typeface="Calibri" panose="020F050202020403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205"/>
              </a:spcBef>
              <a:spcAft>
                <a:spcPts val="0"/>
              </a:spcAft>
              <a:buSzPts val="1200"/>
              <a:buNone/>
              <a:tabLst>
                <a:tab pos="671830" algn="l"/>
                <a:tab pos="672465" algn="l"/>
              </a:tabLst>
            </a:pPr>
            <a:endParaRPr lang="sl-SI" spc="-1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205"/>
              </a:spcBef>
              <a:spcAft>
                <a:spcPts val="0"/>
              </a:spcAft>
              <a:buSzPts val="1200"/>
              <a:buNone/>
              <a:tabLst>
                <a:tab pos="671830" algn="l"/>
                <a:tab pos="672465" algn="l"/>
              </a:tabLst>
            </a:pPr>
            <a:r>
              <a:rPr lang="sl-SI" spc="-1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(lahko se uporabi </a:t>
            </a:r>
            <a:r>
              <a:rPr lang="sl-SI" b="1" spc="-1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obrazec Zapisa o nasilju v družini </a:t>
            </a:r>
            <a:r>
              <a:rPr lang="sl-SI" spc="-1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priloga Pravilnika o obravnavi nasilja v družini za vzgojno-izobraževalne zavode-Priloga te predstavitve)</a:t>
            </a:r>
            <a:endParaRPr lang="sl-SI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1962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700" b="1" dirty="0">
                <a:solidFill>
                  <a:srgbClr val="31B4E6">
                    <a:lumMod val="75000"/>
                  </a:srgbClr>
                </a:solidFill>
              </a:rPr>
              <a:t>TAKOJŠNJA INTERVENCIJA </a:t>
            </a:r>
            <a:r>
              <a:rPr lang="sl-SI" sz="2700" b="1" dirty="0" smtClean="0">
                <a:solidFill>
                  <a:srgbClr val="31B4E6">
                    <a:lumMod val="75000"/>
                  </a:srgbClr>
                </a:solidFill>
              </a:rPr>
              <a:t>– SVETOVALNA SLUŽBA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098765" y="1904999"/>
            <a:ext cx="9710057" cy="4600303"/>
          </a:xfrm>
        </p:spPr>
        <p:txBody>
          <a:bodyPr/>
          <a:lstStyle/>
          <a:p>
            <a:pPr marL="21463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</a:pPr>
            <a:r>
              <a:rPr lang="sl-SI" sz="20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Šolska</a:t>
            </a:r>
            <a:r>
              <a:rPr lang="sl-SI" sz="2000" u="sng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svetovalna</a:t>
            </a:r>
            <a:r>
              <a:rPr lang="sl-SI" sz="2000" u="sng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služba</a:t>
            </a:r>
            <a:r>
              <a:rPr lang="sl-SI" sz="2000" u="sng" spc="-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isti</a:t>
            </a:r>
            <a:r>
              <a:rPr lang="sl-SI" sz="2000" b="1" u="sng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oz.</a:t>
            </a:r>
            <a:r>
              <a:rPr lang="sl-SI" sz="2000" b="1" u="sng" spc="-2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najpozneje</a:t>
            </a:r>
            <a:r>
              <a:rPr lang="sl-SI" sz="2000" b="1" u="sng" spc="-1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naslednji</a:t>
            </a:r>
            <a:r>
              <a:rPr lang="sl-SI" sz="2000" b="1" u="sng" spc="1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delovni</a:t>
            </a:r>
            <a:r>
              <a:rPr lang="sl-SI" sz="2000" b="1" u="sng" spc="-2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sl-SI" sz="2000" b="1" u="sng" spc="-2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sl-SI" sz="2000" u="sng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zaznavi</a:t>
            </a:r>
            <a:r>
              <a:rPr lang="sl-SI" sz="2000" u="sng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u="sng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</a:t>
            </a:r>
            <a:r>
              <a:rPr lang="sl-SI" sz="2000" u="sng" spc="-1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07000"/>
              </a:lnSpc>
              <a:spcBef>
                <a:spcPts val="5"/>
              </a:spcBef>
              <a:spcAft>
                <a:spcPts val="0"/>
              </a:spcAft>
              <a:buNone/>
            </a:pPr>
            <a:endParaRPr lang="sl-SI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3" indent="-342900">
              <a:lnSpc>
                <a:spcPct val="107000"/>
              </a:lnSpc>
              <a:spcBef>
                <a:spcPts val="215"/>
              </a:spcBef>
              <a:buSzPts val="1200"/>
              <a:buFont typeface="Wingdings" panose="05000000000000000000" pitchFamily="2" charset="2"/>
              <a:buChar char="Ø"/>
              <a:tabLst>
                <a:tab pos="671830" algn="l"/>
                <a:tab pos="672465" algn="l"/>
              </a:tabLst>
            </a:pP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sl-SI" sz="2000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potrebi</a:t>
            </a:r>
            <a:r>
              <a:rPr lang="sl-SI" sz="20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oblikuje</a:t>
            </a:r>
            <a:r>
              <a:rPr lang="sl-SI" sz="20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načrt</a:t>
            </a:r>
            <a:r>
              <a:rPr lang="sl-SI" sz="2000" b="1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sl-SI" sz="2000" b="1" spc="-2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preprečitev</a:t>
            </a:r>
            <a:r>
              <a:rPr lang="sl-SI" sz="2000" b="1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nadaljevanja</a:t>
            </a:r>
            <a:r>
              <a:rPr lang="sl-SI" sz="2000" b="1" spc="-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spc="-10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nasilja</a:t>
            </a:r>
            <a:r>
              <a:rPr lang="sl-SI" sz="2000" spc="-1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3" indent="-342900">
              <a:lnSpc>
                <a:spcPct val="107000"/>
              </a:lnSpc>
              <a:spcBef>
                <a:spcPts val="215"/>
              </a:spcBef>
              <a:buSzPts val="1200"/>
              <a:buFont typeface="Wingdings" panose="05000000000000000000" pitchFamily="2" charset="2"/>
              <a:buChar char="Ø"/>
              <a:tabLst>
                <a:tab pos="671830" algn="l"/>
                <a:tab pos="672465" algn="l"/>
              </a:tabLst>
            </a:pPr>
            <a:endParaRPr lang="sl-SI" sz="2000" spc="-1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indent="-342900">
              <a:lnSpc>
                <a:spcPct val="107000"/>
              </a:lnSpc>
              <a:spcBef>
                <a:spcPts val="215"/>
              </a:spcBef>
              <a:buSzPts val="1200"/>
              <a:buFont typeface="Wingdings" panose="05000000000000000000" pitchFamily="2" charset="2"/>
              <a:buChar char="Ø"/>
              <a:tabLst>
                <a:tab pos="671830" algn="l"/>
                <a:tab pos="672465" algn="l"/>
              </a:tabLst>
            </a:pPr>
            <a:r>
              <a:rPr lang="sl-SI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ločeno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pogovori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otrokom žrtvijo in povzročiteljem nasilja in po potrebi z opazovalci</a:t>
            </a:r>
            <a:r>
              <a:rPr lang="sl-SI" sz="20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dogodka</a:t>
            </a:r>
            <a:r>
              <a:rPr lang="sl-SI" sz="20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</a:t>
            </a:r>
            <a:r>
              <a:rPr lang="sl-SI" sz="2000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izdela</a:t>
            </a:r>
            <a:r>
              <a:rPr lang="sl-SI" sz="20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</a:t>
            </a:r>
            <a:r>
              <a:rPr lang="sl-SI" sz="2000" spc="-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pogovora</a:t>
            </a:r>
            <a:r>
              <a:rPr lang="sl-SI" sz="20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sl-SI" sz="20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namenom</a:t>
            </a:r>
            <a:r>
              <a:rPr lang="sl-SI" sz="20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razjasnitve</a:t>
            </a:r>
            <a:r>
              <a:rPr lang="sl-SI" sz="2000" b="1" spc="-1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situacije.</a:t>
            </a:r>
            <a:endParaRPr lang="sl-SI" sz="2000" b="1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672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Šelest">
  <a:themeElements>
    <a:clrScheme name="Šelest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Šeles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eles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637</TotalTime>
  <Words>1755</Words>
  <Application>Microsoft Office PowerPoint</Application>
  <PresentationFormat>Širokozaslonsko</PresentationFormat>
  <Paragraphs>155</Paragraphs>
  <Slides>26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9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36" baseType="lpstr">
      <vt:lpstr>Arial</vt:lpstr>
      <vt:lpstr>Arial Unicode MS</vt:lpstr>
      <vt:lpstr>Calibri</vt:lpstr>
      <vt:lpstr>Cambria</vt:lpstr>
      <vt:lpstr>Century Gothic</vt:lpstr>
      <vt:lpstr>Times New Roman</vt:lpstr>
      <vt:lpstr>Verdana</vt:lpstr>
      <vt:lpstr>Wingdings</vt:lpstr>
      <vt:lpstr>Wingdings 3</vt:lpstr>
      <vt:lpstr>Šelest</vt:lpstr>
      <vt:lpstr>PROTOKOL OB ZAZNAVI IN OBRAVNAVI MEDVRSTNIŠKEGA NASILJA NA GIMNAZIJI MOSTE</vt:lpstr>
      <vt:lpstr>DEFINICIJA MEDVRSTNIŠKEGA NASILJA</vt:lpstr>
      <vt:lpstr>ZAZNAVA NASILJA</vt:lpstr>
      <vt:lpstr>NAJPREJ ZAŠČITA, POTEM NAČRTOVANJE </vt:lpstr>
      <vt:lpstr>PowerPointova predstavitev</vt:lpstr>
      <vt:lpstr>TAKOJŠNJA INTERVENCIJA –VSI ZAPOSLENI  NALOGE STROKOVNEGA DELAVCA VIZ,  KI JE ZAZNAL NASILJE ALI BIL O NJEM OBVEŠČEN </vt:lpstr>
      <vt:lpstr>TAKOJŠNJA INTERVENCIJA –VSI ZAPOSLENI  1. POSKRBETI ZA VARNOST ŽRTVE  </vt:lpstr>
      <vt:lpstr>TAKOJŠNJA INTERVENCIJA –VSI ZAPOSLENI  2.  OBVEŠČANJE O DOGODKU IN ZAPIS DOGODKA </vt:lpstr>
      <vt:lpstr>TAKOJŠNJA INTERVENCIJA – SVETOVALNA SLUŽBA </vt:lpstr>
      <vt:lpstr>TAKOJŠNJA INTERVENCIJA – VODSTVO VIZ</vt:lpstr>
      <vt:lpstr>PROCESNA INTERVENCIJA – kasnejše ukrepanje</vt:lpstr>
      <vt:lpstr>PROCESNA INTERVENCIJA- ŠOLSKI TIM</vt:lpstr>
      <vt:lpstr>PROCESNA INTERVENCIJA - TIM</vt:lpstr>
      <vt:lpstr>PROCESNA INTERVENCIJA – TIM </vt:lpstr>
      <vt:lpstr>PROCESNA INTERVENCIJA - TIM</vt:lpstr>
      <vt:lpstr>SPECIFIČNE NALOGE OZIROMA VLOGE PRI UKREPANJU IN PREPREČEVANJU NASILJA V VIZ</vt:lpstr>
      <vt:lpstr>SPECIFIČNE NALOGE OZIROMA VLOGE PRI UKREPANJU IN PREPREČEVANJU NASILJA V VIZ – VLOGA RAVNATELJA</vt:lpstr>
      <vt:lpstr>SPECIFIČNE NALOGE OZIROMA VLOGE PRI UKREPANJU IN PREPREČEVANJU NASILJA V VIZ – VLOGA UČITELJA</vt:lpstr>
      <vt:lpstr>SPECIFIČNE NALOGE OZIROMA VLOGE PRI UKREPANJU IN PREPREČEVANJU NASILJA V VIZ – VLOGA SVETOVALNE SLUŽBE</vt:lpstr>
      <vt:lpstr>SODELOVANJE Z DRUGIMI ORGANI (CSD, POLICIJA) –PRIJAVA NA CSD </vt:lpstr>
      <vt:lpstr>SODELOVANJE Z DRUGIMI ORGANI (CSD, POLICIJA)- PRIJAVA NA CSD IN POLICIJO </vt:lpstr>
      <vt:lpstr>PowerPointova predstavitev</vt:lpstr>
      <vt:lpstr>SODELOVANJE Z DRUGIMI ORGANI (POLICIJA, CSD) – RAZŠIRJENI TIM</vt:lpstr>
      <vt:lpstr>SODELOVANJE Z DRUGIMI ORGANI (POLICIJA, CSD, ZAVODI) – NALOGE RAZŠIRJENEGA TIMA</vt:lpstr>
      <vt:lpstr>ODGOVORNOST ZA UKREPANJE</vt:lpstr>
      <vt:lpstr>LITERATURA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Alenka</dc:creator>
  <cp:lastModifiedBy>Alenka</cp:lastModifiedBy>
  <cp:revision>50</cp:revision>
  <cp:lastPrinted>2022-12-14T13:04:19Z</cp:lastPrinted>
  <dcterms:created xsi:type="dcterms:W3CDTF">2022-12-13T08:47:58Z</dcterms:created>
  <dcterms:modified xsi:type="dcterms:W3CDTF">2022-12-15T13:19:40Z</dcterms:modified>
</cp:coreProperties>
</file>